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0"/>
  </p:notesMasterIdLst>
  <p:sldIdLst>
    <p:sldId id="635" r:id="rId2"/>
    <p:sldId id="655" r:id="rId3"/>
    <p:sldId id="656" r:id="rId4"/>
    <p:sldId id="636" r:id="rId5"/>
    <p:sldId id="675" r:id="rId6"/>
    <p:sldId id="674" r:id="rId7"/>
    <p:sldId id="676" r:id="rId8"/>
    <p:sldId id="677" r:id="rId9"/>
    <p:sldId id="678" r:id="rId10"/>
    <p:sldId id="679" r:id="rId11"/>
    <p:sldId id="680" r:id="rId12"/>
    <p:sldId id="682" r:id="rId13"/>
    <p:sldId id="683" r:id="rId14"/>
    <p:sldId id="684" r:id="rId15"/>
    <p:sldId id="688" r:id="rId16"/>
    <p:sldId id="689" r:id="rId17"/>
    <p:sldId id="640" r:id="rId18"/>
    <p:sldId id="687" r:id="rId19"/>
    <p:sldId id="686" r:id="rId20"/>
    <p:sldId id="642" r:id="rId21"/>
    <p:sldId id="669" r:id="rId22"/>
    <p:sldId id="671" r:id="rId23"/>
    <p:sldId id="672" r:id="rId24"/>
    <p:sldId id="673" r:id="rId25"/>
    <p:sldId id="647" r:id="rId26"/>
    <p:sldId id="668" r:id="rId27"/>
    <p:sldId id="649" r:id="rId28"/>
    <p:sldId id="65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A62240"/>
    <a:srgbClr val="6699FF"/>
    <a:srgbClr val="0000FF"/>
    <a:srgbClr val="FFFF00"/>
    <a:srgbClr val="FF00FF"/>
    <a:srgbClr val="00FFFF"/>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63855" autoAdjust="0"/>
  </p:normalViewPr>
  <p:slideViewPr>
    <p:cSldViewPr>
      <p:cViewPr>
        <p:scale>
          <a:sx n="50" d="100"/>
          <a:sy n="50" d="100"/>
        </p:scale>
        <p:origin x="-14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18.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we see here</a:t>
            </a:r>
            <a:r>
              <a:rPr lang="en-US" baseline="0" dirty="0" smtClean="0"/>
              <a:t> that the geometry terms for the segments on the light and camera sub-path are importance sampled.</a:t>
            </a:r>
          </a:p>
          <a:p>
            <a:pPr>
              <a:buFont typeface="Arial" pitchFamily="34" charset="0"/>
              <a:buChar char="•"/>
            </a:pPr>
            <a:r>
              <a:rPr lang="en-US" baseline="0" dirty="0" smtClean="0"/>
              <a:t> Also, the radiance emission and sensor sensitivity are importance sampled because we usually pick the initial path vertex and initial direction proportional to these quantities.</a:t>
            </a:r>
          </a:p>
          <a:p>
            <a:pPr>
              <a:buFont typeface="Arial" pitchFamily="34" charset="0"/>
              <a:buChar char="•"/>
            </a:pPr>
            <a:r>
              <a:rPr lang="en-US" baseline="0" dirty="0" smtClean="0"/>
              <a:t> But notice that none of the quantities associated to the connecting edge are importance sample – Indeed, we just blindly connect two vertices. And that’s exactly where all the problems with VPLs are coming from. </a:t>
            </a:r>
          </a:p>
          <a:p>
            <a:pPr>
              <a:buFont typeface="Arial" pitchFamily="34" charset="0"/>
              <a:buChar char="•"/>
            </a:pP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To summarize, VPL rendering is easily interpreted in the path integral framework as a bidirectional path sampling technique.</a:t>
            </a:r>
          </a:p>
          <a:p>
            <a:pPr>
              <a:buFont typeface="Arial" pitchFamily="34" charset="0"/>
              <a:buChar char="•"/>
            </a:pPr>
            <a:r>
              <a:rPr lang="en-US" baseline="0" dirty="0" smtClean="0"/>
              <a:t> This view allows us to clearly identify that the splotches typical for VPL rendering are in fact just a demonstration of the variance caused by bad path sampling.</a:t>
            </a:r>
          </a:p>
          <a:p>
            <a:pPr>
              <a:buFont typeface="Arial" pitchFamily="34" charset="0"/>
              <a:buChar char="•"/>
            </a:pPr>
            <a:r>
              <a:rPr lang="en-US" baseline="0" dirty="0" smtClean="0"/>
              <a:t> Also notice that the splotches are in fact conceptually the exact same thing as noise in path tracing: both are just a visual manifestation of the variance of the underlying estimators. The reason we obtain splotches in VPL rendering is the inter-pixel correlation due to the VPL reuse across different pixels.</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Let’s now use the experience form the VPL rendering example to motivate the bidirectional path tracing algorithm.</a:t>
            </a:r>
            <a:endParaRPr lang="en-US"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buFont typeface="Arial" pitchFamily="34" charset="0"/>
              <a:buChar char="•"/>
            </a:pPr>
            <a:r>
              <a:rPr lang="en-US" dirty="0" smtClean="0">
                <a:solidFill>
                  <a:schemeClr val="tx1"/>
                </a:solidFill>
              </a:rPr>
              <a:t> This</a:t>
            </a:r>
            <a:r>
              <a:rPr lang="en-US" baseline="0" dirty="0" smtClean="0">
                <a:solidFill>
                  <a:schemeClr val="tx1"/>
                </a:solidFill>
              </a:rPr>
              <a:t> slide schematically shows all the possible bidirectional techniques that we can obtain by starting a path either on light source or on the camera and applying only the basic three operations of local path sampling for an example path of length 4.</a:t>
            </a:r>
          </a:p>
          <a:p>
            <a:pPr>
              <a:buFont typeface="Arial" pitchFamily="34" charset="0"/>
              <a:buChar char="•"/>
            </a:pPr>
            <a:r>
              <a:rPr lang="en-US" baseline="0" dirty="0" smtClean="0">
                <a:solidFill>
                  <a:schemeClr val="tx1"/>
                </a:solidFill>
              </a:rPr>
              <a:t> The first two cases correspond to what a regular path tracer usually does (randomly hitting the light sources and explicit light source connections.)</a:t>
            </a:r>
          </a:p>
          <a:p>
            <a:pPr>
              <a:buFont typeface="Arial" pitchFamily="34" charset="0"/>
              <a:buChar char="•"/>
            </a:pPr>
            <a:r>
              <a:rPr lang="en-US" baseline="0" dirty="0" smtClean="0">
                <a:solidFill>
                  <a:schemeClr val="tx1"/>
                </a:solidFill>
              </a:rPr>
              <a:t> The fourth correspond to VPL sampling.</a:t>
            </a:r>
          </a:p>
          <a:p>
            <a:pPr>
              <a:buFont typeface="Arial" pitchFamily="34" charset="0"/>
              <a:buChar char="•"/>
            </a:pPr>
            <a:r>
              <a:rPr lang="en-US" baseline="0" dirty="0" smtClean="0">
                <a:solidFill>
                  <a:schemeClr val="tx1"/>
                </a:solidFill>
              </a:rPr>
              <a:t> And the last two are complementary to the first two and therefore correspond to light tracing.</a:t>
            </a:r>
          </a:p>
          <a:p>
            <a:pPr>
              <a:buFont typeface="Arial" pitchFamily="34" charset="0"/>
              <a:buChar cha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solidFill>
                  <a:schemeClr val="tx1"/>
                </a:solidFill>
              </a:rPr>
              <a:t> </a:t>
            </a:r>
            <a:r>
              <a:rPr lang="en-US" sz="1200" b="0" kern="1200" dirty="0" smtClean="0">
                <a:solidFill>
                  <a:schemeClr val="tx1"/>
                </a:solidFill>
                <a:latin typeface="Arial" charset="0"/>
                <a:ea typeface="+mn-ea"/>
                <a:cs typeface="+mn-cs"/>
              </a:rPr>
              <a:t>Each sampling technique importance samples a different subset of terms of the measurement contribution function.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However, in each of these</a:t>
            </a:r>
            <a:r>
              <a:rPr lang="en-US" sz="1200" b="0" kern="1200" baseline="0" dirty="0" smtClean="0">
                <a:solidFill>
                  <a:schemeClr val="tx1"/>
                </a:solidFill>
                <a:latin typeface="Arial" charset="0"/>
                <a:ea typeface="+mn-ea"/>
                <a:cs typeface="+mn-cs"/>
              </a:rPr>
              <a:t> techniques, there are some terms of the measurement contribution function that are not importance sampled.</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The purely unidirectional techniques (top and bottom) do not importance sample the light emission and sensor sensitivity, respectively. Indeed, for example the technique at the top relies on randomly hitting a light source, without incorporating any information about the location of light sources in the scene.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All the bidirectional techniques, that is, those that involve connection of two sub-paths, are unable to importance sample the terms associated with the connection edge, exactly as in the case of VPLs.</a:t>
            </a:r>
            <a:endParaRPr lang="en-US" sz="1200" b="0" kern="1200" dirty="0" smtClean="0">
              <a:solidFill>
                <a:schemeClr val="tx1"/>
              </a:solidFill>
              <a:latin typeface="Arial" charset="0"/>
              <a:ea typeface="+mn-ea"/>
              <a:cs typeface="+mn-cs"/>
            </a:endParaRPr>
          </a:p>
          <a:p>
            <a:pPr>
              <a:buFont typeface="Arial" pitchFamily="34" charset="0"/>
              <a:buChar char="•"/>
            </a:pPr>
            <a:endParaRPr lang="en-US"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But</a:t>
            </a:r>
            <a:r>
              <a:rPr lang="en-US" sz="1200" b="0" kern="1200" baseline="0" dirty="0" smtClean="0">
                <a:solidFill>
                  <a:schemeClr val="tx1"/>
                </a:solidFill>
                <a:latin typeface="Arial" charset="0"/>
                <a:ea typeface="+mn-ea"/>
                <a:cs typeface="+mn-cs"/>
              </a:rPr>
              <a:t> none of the techniques shown here is able to importance sample all of the terms of the measurement contribution function.</a:t>
            </a:r>
            <a:endParaRPr lang="en-US" sz="1200" b="0" kern="1200" dirty="0" smtClean="0">
              <a:solidFill>
                <a:schemeClr val="tx1"/>
              </a:solidFill>
              <a:latin typeface="Arial" charset="0"/>
              <a:ea typeface="+mn-ea"/>
              <a:cs typeface="+mn-cs"/>
            </a:endParaRPr>
          </a:p>
          <a:p>
            <a:pPr>
              <a:buFont typeface="Arial" pitchFamily="34" charset="0"/>
              <a:buChar char="•"/>
            </a:pPr>
            <a:endParaRPr lang="en-US" sz="1200"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cap="flat"/>
        </p:spPr>
      </p:sp>
      <p:sp>
        <p:nvSpPr>
          <p:cNvPr id="66563" name="Rectangle 3"/>
          <p:cNvSpPr>
            <a:spLocks noGrp="1" noChangeArrowheads="1"/>
          </p:cNvSpPr>
          <p:nvPr>
            <p:ph type="body" idx="1"/>
          </p:nvPr>
        </p:nvSpPr>
        <p:spPr>
          <a:noFill/>
          <a:ln w="9525"/>
        </p:spPr>
        <p:txBody>
          <a:bodyPr/>
          <a:lstStyle/>
          <a:p>
            <a:pPr>
              <a:buFont typeface="Arial" pitchFamily="34" charset="0"/>
              <a:buChar char="•"/>
            </a:pPr>
            <a:r>
              <a:rPr lang="en-US" sz="1100" baseline="0" dirty="0" smtClean="0"/>
              <a:t> This slide shows this situation in a simpler setting. We have a complex multimodal integrand </a:t>
            </a:r>
            <a:r>
              <a:rPr lang="en-US" sz="1100" i="1" baseline="0" dirty="0" smtClean="0"/>
              <a:t>f</a:t>
            </a:r>
            <a:r>
              <a:rPr lang="en-US" sz="1100" baseline="0" dirty="0" smtClean="0"/>
              <a:t>(</a:t>
            </a:r>
            <a:r>
              <a:rPr lang="en-US" sz="1100" i="1" baseline="0" dirty="0" smtClean="0"/>
              <a:t>x</a:t>
            </a:r>
            <a:r>
              <a:rPr lang="en-US" sz="1100" baseline="0" dirty="0" smtClean="0"/>
              <a:t>) and we have no single PDF that is proportional to the integrand in the entire domain.</a:t>
            </a:r>
          </a:p>
          <a:p>
            <a:pPr>
              <a:buFont typeface="Arial" pitchFamily="34" charset="0"/>
              <a:buChar char="•"/>
            </a:pPr>
            <a:r>
              <a:rPr lang="en-US" sz="1100" baseline="0" dirty="0" smtClean="0"/>
              <a:t> But we do have two distributions with PDFs </a:t>
            </a:r>
            <a:r>
              <a:rPr lang="en-US" sz="1100" i="1" baseline="0" dirty="0" smtClean="0"/>
              <a:t>p</a:t>
            </a:r>
            <a:r>
              <a:rPr lang="en-US" sz="1100" i="1" baseline="-25000" dirty="0" smtClean="0"/>
              <a:t>a</a:t>
            </a:r>
            <a:r>
              <a:rPr lang="en-US" sz="1100" baseline="0" dirty="0" smtClean="0"/>
              <a:t> and </a:t>
            </a:r>
            <a:r>
              <a:rPr lang="en-US" sz="1100" i="1" baseline="0" dirty="0" err="1" smtClean="0"/>
              <a:t>p</a:t>
            </a:r>
            <a:r>
              <a:rPr lang="en-US" sz="1100" i="1" baseline="-25000" dirty="0" err="1" smtClean="0"/>
              <a:t>b</a:t>
            </a:r>
            <a:r>
              <a:rPr lang="en-US" sz="1100" baseline="0" dirty="0" smtClean="0"/>
              <a:t> each of which is a good match for the integrand under different conditions.</a:t>
            </a:r>
          </a:p>
          <a:p>
            <a:pPr>
              <a:buFont typeface="Arial" pitchFamily="34" charset="0"/>
              <a:buChar char="•"/>
            </a:pPr>
            <a:r>
              <a:rPr lang="en-US" sz="1100" baseline="0" dirty="0" smtClean="0"/>
              <a:t> We can use Multiple Importance Sampling (MIS) to combine the sampling techniques corresponding to the two PDFs into a single, robust, combined technique.</a:t>
            </a:r>
          </a:p>
          <a:p>
            <a:pPr>
              <a:buFont typeface="Arial" pitchFamily="34" charset="0"/>
              <a:buChar char="•"/>
            </a:pPr>
            <a:endParaRPr lang="en-US" sz="1100" baseline="0" dirty="0" smtClean="0"/>
          </a:p>
          <a:p>
            <a:pPr>
              <a:buFont typeface="Arial" pitchFamily="34" charset="0"/>
              <a:buChar char="•"/>
            </a:pPr>
            <a:r>
              <a:rPr lang="en-US" sz="1100" baseline="0" dirty="0" smtClean="0"/>
              <a:t> MIS proceeds by </a:t>
            </a:r>
            <a:r>
              <a:rPr lang="en-US" sz="1100" baseline="0" dirty="0" smtClean="0"/>
              <a:t>first </a:t>
            </a:r>
            <a:r>
              <a:rPr lang="en-US" sz="1100" baseline="0" dirty="0" smtClean="0"/>
              <a:t>picking one distribution to sample from (</a:t>
            </a:r>
            <a:r>
              <a:rPr lang="en-US" sz="1100" i="1" baseline="0" dirty="0" smtClean="0"/>
              <a:t>p</a:t>
            </a:r>
            <a:r>
              <a:rPr lang="en-US" sz="1100" i="1" baseline="-25000" dirty="0" smtClean="0"/>
              <a:t>a</a:t>
            </a:r>
            <a:r>
              <a:rPr lang="en-US" sz="1100" baseline="0" dirty="0" smtClean="0"/>
              <a:t> or </a:t>
            </a:r>
            <a:r>
              <a:rPr lang="en-US" sz="1100" i="1" baseline="0" dirty="0" err="1" smtClean="0"/>
              <a:t>p</a:t>
            </a:r>
            <a:r>
              <a:rPr lang="en-US" sz="1100" i="1" baseline="-25000" dirty="0" err="1" smtClean="0"/>
              <a:t>b</a:t>
            </a:r>
            <a:r>
              <a:rPr lang="en-US" sz="1100" baseline="0" dirty="0" smtClean="0"/>
              <a:t> , say with fifty-fifty chance) and then taking the sample from the selected distribution.</a:t>
            </a:r>
          </a:p>
          <a:p>
            <a:pPr>
              <a:buFont typeface="Arial" pitchFamily="34" charset="0"/>
              <a:buChar char="•"/>
            </a:pPr>
            <a:r>
              <a:rPr lang="en-US" sz="1100" baseline="0" dirty="0" smtClean="0"/>
              <a:t> This essentially corresponds to sampling from a weighted average of the two distributions, which is reflected in the form of the estimator, shown on the slide.</a:t>
            </a:r>
          </a:p>
          <a:p>
            <a:pPr>
              <a:buFont typeface="Arial" pitchFamily="34" charset="0"/>
              <a:buChar char="•"/>
            </a:pPr>
            <a:endParaRPr lang="en-US" sz="1100" baseline="0" dirty="0" smtClean="0"/>
          </a:p>
          <a:p>
            <a:pPr>
              <a:buFont typeface="Arial" pitchFamily="34" charset="0"/>
              <a:buChar char="•"/>
            </a:pPr>
            <a:r>
              <a:rPr lang="en-US" sz="1100" baseline="0" dirty="0" smtClean="0"/>
              <a:t> This estimator is really powerful at suppressing outlier samples such as those that you would obtain by picking </a:t>
            </a:r>
            <a:r>
              <a:rPr lang="en-US" sz="1100" i="1" baseline="0" dirty="0" err="1" smtClean="0"/>
              <a:t>x</a:t>
            </a:r>
            <a:r>
              <a:rPr lang="en-US" sz="1100" baseline="0" dirty="0" err="1" smtClean="0"/>
              <a:t>_from</a:t>
            </a:r>
            <a:r>
              <a:rPr lang="en-US" sz="1100" baseline="0" dirty="0" smtClean="0"/>
              <a:t> the tail of </a:t>
            </a:r>
            <a:r>
              <a:rPr lang="en-US" sz="1100" i="1" baseline="0" dirty="0" smtClean="0"/>
              <a:t>p</a:t>
            </a:r>
            <a:r>
              <a:rPr lang="en-US" sz="1100" i="1" baseline="-25000" dirty="0" smtClean="0"/>
              <a:t>a</a:t>
            </a:r>
            <a:r>
              <a:rPr lang="en-US" sz="1100" baseline="0" dirty="0" smtClean="0"/>
              <a:t>, where </a:t>
            </a:r>
            <a:r>
              <a:rPr lang="en-US" sz="1100" i="1" baseline="0" dirty="0" smtClean="0"/>
              <a:t>f</a:t>
            </a:r>
            <a:r>
              <a:rPr lang="en-US" sz="1100" baseline="0" dirty="0" smtClean="0"/>
              <a:t>(</a:t>
            </a:r>
            <a:r>
              <a:rPr lang="en-US" sz="1100" i="1" baseline="0" dirty="0" smtClean="0"/>
              <a:t>x</a:t>
            </a:r>
            <a:r>
              <a:rPr lang="en-US" sz="1100" baseline="0" dirty="0" smtClean="0"/>
              <a:t>) might still be large. </a:t>
            </a:r>
          </a:p>
          <a:p>
            <a:pPr>
              <a:buFont typeface="Arial" pitchFamily="34" charset="0"/>
              <a:buChar char="•"/>
            </a:pPr>
            <a:r>
              <a:rPr lang="en-US" sz="1100" baseline="0" dirty="0" smtClean="0"/>
              <a:t> Without having </a:t>
            </a:r>
            <a:r>
              <a:rPr lang="en-US" sz="1100" i="1" baseline="0" dirty="0" err="1" smtClean="0"/>
              <a:t>p</a:t>
            </a:r>
            <a:r>
              <a:rPr lang="en-US" sz="1100" i="1" baseline="-25000" dirty="0" err="1" smtClean="0"/>
              <a:t>b</a:t>
            </a:r>
            <a:r>
              <a:rPr lang="en-US" sz="1100" i="1" baseline="-25000" dirty="0" smtClean="0"/>
              <a:t> </a:t>
            </a:r>
            <a:r>
              <a:rPr lang="en-US" sz="1100" baseline="0" dirty="0" smtClean="0"/>
              <a:t>at our disposal, we would be dividing the large </a:t>
            </a:r>
            <a:r>
              <a:rPr lang="en-US" sz="1100" i="1" baseline="0" dirty="0" smtClean="0"/>
              <a:t>f</a:t>
            </a:r>
            <a:r>
              <a:rPr lang="en-US" sz="1100" baseline="0" dirty="0" smtClean="0"/>
              <a:t>(</a:t>
            </a:r>
            <a:r>
              <a:rPr lang="en-US" sz="1100" i="1" baseline="0" dirty="0" smtClean="0"/>
              <a:t>x</a:t>
            </a:r>
            <a:r>
              <a:rPr lang="en-US" sz="1100" baseline="0" dirty="0" smtClean="0"/>
              <a:t>) by the small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producing an outlier. </a:t>
            </a:r>
          </a:p>
          <a:p>
            <a:pPr>
              <a:buFont typeface="Arial" pitchFamily="34" charset="0"/>
              <a:buChar char="•"/>
            </a:pPr>
            <a:r>
              <a:rPr lang="en-US" sz="1100" baseline="0" dirty="0" smtClean="0"/>
              <a:t> However, the combined technique has a much higher chance of producing this particular </a:t>
            </a:r>
            <a:r>
              <a:rPr lang="en-US" sz="1100" i="1" baseline="0" dirty="0" smtClean="0"/>
              <a:t>x</a:t>
            </a:r>
            <a:r>
              <a:rPr lang="en-US" sz="1100" baseline="0" dirty="0" smtClean="0"/>
              <a:t> (because it can sample it also from </a:t>
            </a:r>
            <a:r>
              <a:rPr lang="en-US" sz="1100" i="1" baseline="0" dirty="0" err="1" smtClean="0"/>
              <a:t>p</a:t>
            </a:r>
            <a:r>
              <a:rPr lang="en-US" sz="1100" i="1" baseline="-25000" dirty="0" err="1" smtClean="0"/>
              <a:t>b</a:t>
            </a:r>
            <a:r>
              <a:rPr lang="en-US" sz="1100" baseline="0" dirty="0" smtClean="0"/>
              <a:t>), so the combined estimator divides </a:t>
            </a:r>
            <a:r>
              <a:rPr lang="en-US" sz="1100" i="1" baseline="0" dirty="0" smtClean="0"/>
              <a:t>f</a:t>
            </a:r>
            <a:r>
              <a:rPr lang="en-US" sz="1100" baseline="0" dirty="0" smtClean="0"/>
              <a:t>(</a:t>
            </a:r>
            <a:r>
              <a:rPr lang="en-US" sz="1100" i="1" baseline="0" dirty="0" smtClean="0"/>
              <a:t>x</a:t>
            </a:r>
            <a:r>
              <a:rPr lang="en-US" sz="1100" baseline="0" dirty="0" smtClean="0"/>
              <a:t>) by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 </a:t>
            </a:r>
            <a:r>
              <a:rPr lang="en-US" sz="1100" i="1" baseline="0" dirty="0" err="1" smtClean="0"/>
              <a:t>p</a:t>
            </a:r>
            <a:r>
              <a:rPr lang="en-US" sz="1100" i="1" baseline="-25000" dirty="0" err="1" smtClean="0"/>
              <a:t>b</a:t>
            </a:r>
            <a:r>
              <a:rPr lang="en-US" sz="1100" baseline="0" dirty="0" smtClean="0"/>
              <a:t>(</a:t>
            </a:r>
            <a:r>
              <a:rPr lang="en-US" sz="1100" i="1" baseline="0" dirty="0" smtClean="0"/>
              <a:t>x</a:t>
            </a:r>
            <a:r>
              <a:rPr lang="en-US" sz="1100" baseline="0" dirty="0" smtClean="0"/>
              <a:t>)] / 2, which yields a much more reasonable sample value.</a:t>
            </a:r>
            <a:endParaRPr lang="en-US" sz="11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Applying this to path sampling, this </a:t>
            </a:r>
            <a:r>
              <a:rPr lang="en-US" dirty="0" smtClean="0"/>
              <a:t>technique </a:t>
            </a:r>
            <a:r>
              <a:rPr lang="en-US" dirty="0" smtClean="0"/>
              <a:t>will weight</a:t>
            </a:r>
            <a:r>
              <a:rPr lang="en-US" baseline="0" dirty="0" smtClean="0"/>
              <a:t> down a lot the contribution of paths with short connecting edges, suppressing the high variance observed in the VPL methods.</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main idea of bidirectional path tracing is to use all of the sampling techniques</a:t>
            </a:r>
            <a:r>
              <a:rPr lang="en-US" baseline="0" dirty="0" smtClean="0"/>
              <a:t> above and combine them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usual description of bidirectional</a:t>
            </a:r>
            <a:r>
              <a:rPr lang="en-US" baseline="0" dirty="0" smtClean="0"/>
              <a:t> path tracing, where two independent sub-paths are generated first, and the each vertex from the first is connected to each vertex of the second, is really just an implementation detail. It does improve the efficiency thanks to reuse of the sub-paths, but does not contribute to the robustness of BPT in any way.</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In the previous part of the course, I said that from the point of view of the path integral framework, the major difference between different LTS algorithms is the employed path sampling technique.</a:t>
            </a:r>
          </a:p>
          <a:p>
            <a:pPr>
              <a:buFont typeface="Arial" pitchFamily="34" charset="0"/>
              <a:buChar char="•"/>
            </a:pPr>
            <a:r>
              <a:rPr lang="en-US" baseline="0" dirty="0" smtClean="0"/>
              <a:t> In this part of the course, we will focus on bidirectional path sampling techniques, that build a sub-path from the camera and from the light source and connect the two sub-paths to generate an entire path. Such sampling techniques are employed in the bidirectional path tracing algorithm.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Bidirectional path tracing is much more robust than path tracing,</a:t>
            </a:r>
            <a:r>
              <a:rPr lang="en-US" baseline="0" dirty="0" smtClean="0"/>
              <a:t> light tracing, or VPL rendering.</a:t>
            </a:r>
          </a:p>
          <a:p>
            <a:pPr>
              <a:buFont typeface="Arial" pitchFamily="34" charset="0"/>
              <a:buChar char="•"/>
            </a:pPr>
            <a:r>
              <a:rPr lang="en-US" baseline="0" dirty="0" smtClean="0"/>
              <a:t> However, it still struggles with some lighting effects, the most common of which are the </a:t>
            </a:r>
            <a:r>
              <a:rPr lang="en-US" baseline="0" dirty="0" err="1" smtClean="0"/>
              <a:t>specular</a:t>
            </a:r>
            <a:r>
              <a:rPr lang="en-US" baseline="0" dirty="0" smtClean="0"/>
              <a:t>-diffuse-</a:t>
            </a:r>
            <a:r>
              <a:rPr lang="en-US" baseline="0" dirty="0" err="1" smtClean="0"/>
              <a:t>specular</a:t>
            </a:r>
            <a:r>
              <a:rPr lang="en-US" baseline="0" dirty="0" smtClean="0"/>
              <a:t> (SDS) paths corresponding to reflected caustics – in this example the caustics at the pool bottom.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As usual,</a:t>
            </a:r>
            <a:r>
              <a:rPr lang="en-US" baseline="0" dirty="0" smtClean="0"/>
              <a:t> the culprit is inappropriate path sampling. The problem is that none of the path sampling techniques used in bidirectional path tracing is efficient at sampling the SDS effects, so their combination cannot sample those effects either.</a:t>
            </a:r>
          </a:p>
          <a:p>
            <a:pPr>
              <a:buFont typeface="Arial" pitchFamily="34" charset="0"/>
              <a:buChar char="•"/>
            </a:pPr>
            <a:r>
              <a:rPr lang="en-US" baseline="0" dirty="0" smtClean="0"/>
              <a:t> To see this, consider the example on the slide. We have a pool (diffuse – D) filler with water (</a:t>
            </a:r>
            <a:r>
              <a:rPr lang="en-US" baseline="0" dirty="0" err="1" smtClean="0"/>
              <a:t>specular</a:t>
            </a:r>
            <a:r>
              <a:rPr lang="en-US" baseline="0" dirty="0" smtClean="0"/>
              <a:t> – S), a pinhole camera, and a small light source.</a:t>
            </a:r>
          </a:p>
          <a:p>
            <a:pPr>
              <a:buFont typeface="Arial" pitchFamily="34" charset="0"/>
              <a:buChar char="•"/>
            </a:pPr>
            <a:r>
              <a:rPr lang="en-US" baseline="0" dirty="0" smtClean="0"/>
              <a:t> No path </a:t>
            </a:r>
            <a:r>
              <a:rPr lang="en-US" baseline="0" dirty="0" smtClean="0"/>
              <a:t>connections </a:t>
            </a:r>
            <a:r>
              <a:rPr lang="en-US" baseline="0" dirty="0" smtClean="0"/>
              <a:t>are possible because of the two </a:t>
            </a:r>
            <a:r>
              <a:rPr lang="en-US" baseline="0" dirty="0" err="1" smtClean="0"/>
              <a:t>specular</a:t>
            </a:r>
            <a:r>
              <a:rPr lang="en-US" baseline="0" dirty="0" smtClean="0"/>
              <a:t> vertices. Unidirectional sampling from the light source is not possible either because of the pinhole camera.</a:t>
            </a:r>
          </a:p>
          <a:p>
            <a:pPr>
              <a:buFont typeface="Arial" pitchFamily="34" charset="0"/>
              <a:buChar char="•"/>
            </a:pPr>
            <a:r>
              <a:rPr lang="en-US" baseline="0" dirty="0" smtClean="0"/>
              <a:t> So we are left with one single (unidirectional) path sampling technique that starts from the camera, and hopes to randomly strike the light source. It is not hard to see that the smaller the source, the lower the probability of hitting the source and the higher the estimator variance.</a:t>
            </a:r>
          </a:p>
          <a:p>
            <a:pPr>
              <a:buFont typeface="Arial" pitchFamily="34" charset="0"/>
              <a:buChar char="•"/>
            </a:pPr>
            <a:r>
              <a:rPr lang="en-US" baseline="0" dirty="0" smtClean="0"/>
              <a:t> In the limit, for point sources and pinhole camera, the SDS effects cannot be sampled by local path sampling at all.</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To sample SDS effects efficiently, we need to look for alternatives to local path sampling.</a:t>
            </a:r>
          </a:p>
          <a:p>
            <a:pPr>
              <a:buFont typeface="Arial" pitchFamily="34" charset="0"/>
              <a:buChar char="•"/>
            </a:pPr>
            <a:r>
              <a:rPr lang="en-US" dirty="0" smtClean="0"/>
              <a:t> One such alternative are</a:t>
            </a:r>
            <a:r>
              <a:rPr lang="en-US" baseline="0" dirty="0" smtClean="0"/>
              <a:t> global path sampling techniques that sample a path as a whole, as opposed to incrementally vertex-by-vertex. This is for example the case of Metropolis light transport and other Markov Chain Monte Carlo techniques. The issue is that the Markov chain of path mutations needs to be initialized with some path, and this path has to be generated somehow – and we’re back to local path sampling.</a:t>
            </a:r>
          </a:p>
          <a:p>
            <a:pPr>
              <a:buFont typeface="Arial" pitchFamily="34" charset="0"/>
              <a:buChar char="•"/>
            </a:pPr>
            <a:r>
              <a:rPr lang="en-US" baseline="0" dirty="0" smtClean="0"/>
              <a:t> We could also look for an entirely different solution of light transport, outside the classic path integral formulation. A popular example of this approach is photon mapping, which relies on density estimation.</a:t>
            </a:r>
          </a:p>
          <a:p>
            <a:pPr>
              <a:buFont typeface="Arial" pitchFamily="34" charset="0"/>
              <a:buChar char="•"/>
            </a:pPr>
            <a:r>
              <a:rPr lang="en-US" baseline="0" dirty="0" smtClean="0"/>
              <a:t> However, photon mapping is fairly inefficient at some lighting effects (such as diffuse inter-reflections) which are very efficiently handled by the path sampling techniques in BPT.</a:t>
            </a:r>
          </a:p>
          <a:p>
            <a:pPr>
              <a:buFont typeface="Arial" pitchFamily="34" charset="0"/>
              <a:buChar char="•"/>
            </a:pPr>
            <a:r>
              <a:rPr lang="en-US" baseline="0" dirty="0" smtClean="0"/>
              <a:t> So the vertex connection and merging algorithm reformulates photon mapping in the path integral framework, which enables a robust combination of photon mapping and BPT using Multiple Importance Sampling.</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term “path integral formulation” has </a:t>
            </a:r>
            <a:r>
              <a:rPr lang="en-US" baseline="0" dirty="0" smtClean="0"/>
              <a:t>a different </a:t>
            </a:r>
            <a:r>
              <a:rPr lang="en-US" baseline="0" smtClean="0"/>
              <a:t>meaning </a:t>
            </a:r>
            <a:r>
              <a:rPr lang="en-US" baseline="0" smtClean="0"/>
              <a:t>for different </a:t>
            </a:r>
            <a:r>
              <a:rPr lang="en-US" baseline="0" dirty="0" smtClean="0"/>
              <a:t>people.</a:t>
            </a:r>
          </a:p>
          <a:p>
            <a:pPr>
              <a:buFont typeface="Arial" pitchFamily="34" charset="0"/>
              <a:buChar char="•"/>
            </a:pPr>
            <a:r>
              <a:rPr lang="en-US" baseline="0" dirty="0" smtClean="0"/>
              <a:t> What I’ve presented in this course has been derived by </a:t>
            </a:r>
            <a:r>
              <a:rPr lang="en-US" baseline="0" dirty="0" err="1" smtClean="0"/>
              <a:t>Veach</a:t>
            </a:r>
            <a:r>
              <a:rPr lang="en-US" baseline="0" dirty="0" smtClean="0"/>
              <a:t> and </a:t>
            </a:r>
            <a:r>
              <a:rPr lang="en-US" baseline="0" dirty="0" err="1" smtClean="0"/>
              <a:t>Guibas</a:t>
            </a:r>
            <a:r>
              <a:rPr lang="en-US" baseline="0" dirty="0" smtClean="0"/>
              <a:t> by fairly straightforward manipulation of the Neumann series solution of the rendering equation.</a:t>
            </a:r>
          </a:p>
          <a:p>
            <a:pPr rtl="0" fontAlgn="base">
              <a:buFont typeface="Arial" pitchFamily="34" charset="0"/>
              <a:buChar char="•"/>
            </a:pPr>
            <a:r>
              <a:rPr lang="en-US" baseline="0" dirty="0" smtClean="0"/>
              <a:t> </a:t>
            </a:r>
            <a:r>
              <a:rPr lang="en-US" sz="1200" kern="1200" dirty="0" smtClean="0">
                <a:solidFill>
                  <a:schemeClr val="tx1"/>
                </a:solidFill>
                <a:latin typeface="Arial" charset="0"/>
                <a:ea typeface="+mn-ea"/>
                <a:cs typeface="+mn-cs"/>
              </a:rPr>
              <a:t>More widely known is Feynman’s path integral formulation, used to solve problems in quantum mechanics. In this formulation the transport paths are general curves, so the path space that we considered here (</a:t>
            </a:r>
            <a:r>
              <a:rPr lang="en-US" sz="1200" kern="1200" dirty="0" err="1" smtClean="0">
                <a:solidFill>
                  <a:schemeClr val="tx1"/>
                </a:solidFill>
                <a:latin typeface="Arial" charset="0"/>
                <a:ea typeface="+mn-ea"/>
                <a:cs typeface="+mn-cs"/>
              </a:rPr>
              <a:t>polylines</a:t>
            </a:r>
            <a:r>
              <a:rPr lang="en-US" sz="1200" kern="1200" dirty="0" smtClean="0">
                <a:solidFill>
                  <a:schemeClr val="tx1"/>
                </a:solidFill>
                <a:latin typeface="Arial" charset="0"/>
                <a:ea typeface="+mn-ea"/>
                <a:cs typeface="+mn-cs"/>
              </a:rPr>
              <a:t>) is just a small sub-space (of measure zero) of the path space in Feynman’s formulation. </a:t>
            </a:r>
            <a:endParaRPr lang="en-US" dirty="0" smtClean="0"/>
          </a:p>
          <a:p>
            <a:pPr rtl="0" fontAlgn="base">
              <a:buFont typeface="Arial" pitchFamily="34" charset="0"/>
              <a:buChar char="•"/>
            </a:pPr>
            <a:r>
              <a:rPr lang="en-US" sz="1200" kern="1200" dirty="0" err="1" smtClean="0">
                <a:solidFill>
                  <a:schemeClr val="tx1"/>
                </a:solidFill>
                <a:latin typeface="Arial" charset="0"/>
                <a:ea typeface="+mn-ea"/>
                <a:cs typeface="+mn-cs"/>
              </a:rPr>
              <a:t>Tessendorf</a:t>
            </a:r>
            <a:r>
              <a:rPr lang="en-US" sz="1200" kern="1200" dirty="0" smtClean="0">
                <a:solidFill>
                  <a:schemeClr val="tx1"/>
                </a:solidFill>
                <a:latin typeface="Arial" charset="0"/>
                <a:ea typeface="+mn-ea"/>
                <a:cs typeface="+mn-cs"/>
              </a:rPr>
              <a:t> used Feynman’s path integral formulation to derive the solution of light transport in strongly forward scattering media.</a:t>
            </a:r>
            <a:endParaRPr lang="en-US" dirty="0" smtClean="0"/>
          </a:p>
          <a:p>
            <a:pPr rtl="0" fontAlgn="base">
              <a:buFont typeface="Arial" pitchFamily="34" charset="0"/>
              <a:buChar char="•"/>
            </a:pPr>
            <a:r>
              <a:rPr lang="en-US" sz="1200" kern="1200" dirty="0" smtClean="0">
                <a:solidFill>
                  <a:schemeClr val="tx1"/>
                </a:solidFill>
                <a:latin typeface="Arial" charset="0"/>
                <a:ea typeface="+mn-ea"/>
                <a:cs typeface="+mn-cs"/>
              </a:rPr>
              <a:t>This solution has been used for rendering by </a:t>
            </a:r>
            <a:r>
              <a:rPr lang="en-US" sz="1200" kern="1200" dirty="0" err="1" smtClean="0">
                <a:solidFill>
                  <a:schemeClr val="tx1"/>
                </a:solidFill>
                <a:latin typeface="Arial" charset="0"/>
                <a:ea typeface="+mn-ea"/>
                <a:cs typeface="+mn-cs"/>
              </a:rPr>
              <a:t>Premože</a:t>
            </a:r>
            <a:r>
              <a:rPr lang="en-US" sz="1200" kern="1200" dirty="0" smtClean="0">
                <a:solidFill>
                  <a:schemeClr val="tx1"/>
                </a:solidFill>
                <a:latin typeface="Arial" charset="0"/>
                <a:ea typeface="+mn-ea"/>
                <a:cs typeface="+mn-cs"/>
              </a:rPr>
              <a:t> and colleagues. </a:t>
            </a:r>
            <a:endParaRPr lang="en-US" dirty="0" smtClean="0"/>
          </a:p>
          <a:p>
            <a:pPr>
              <a:buFont typeface="Arial" pitchFamily="34" charset="0"/>
              <a:buChar char="•"/>
            </a:pPr>
            <a:endParaRPr lang="cs-CZ" baseline="0"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t>
            </a:r>
            <a:r>
              <a:rPr lang="en-US" dirty="0" smtClean="0"/>
              <a:t>But before I get to the description of bidirectional path tracing, I would like to start with </a:t>
            </a:r>
            <a:r>
              <a:rPr lang="en-US" baseline="0" dirty="0" smtClean="0"/>
              <a:t>Virtual Point Light Rendering (a.k.a. Instant </a:t>
            </a:r>
            <a:r>
              <a:rPr lang="en-US" baseline="0" dirty="0" err="1" smtClean="0"/>
              <a:t>radiosity</a:t>
            </a:r>
            <a:r>
              <a:rPr lang="en-US" baseline="0" dirty="0" smtClean="0"/>
              <a:t>) and show the advantages of looking at this algorithm through the prism of the path integral framework.</a:t>
            </a:r>
            <a:endParaRPr lang="en-US"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The instant </a:t>
            </a:r>
            <a:r>
              <a:rPr lang="en-US" dirty="0" err="1" smtClean="0"/>
              <a:t>radiosity</a:t>
            </a:r>
            <a:r>
              <a:rPr lang="en-US" dirty="0" smtClean="0"/>
              <a:t> algorithm proceeds in two stages.</a:t>
            </a:r>
          </a:p>
          <a:p>
            <a:pPr>
              <a:buFont typeface="Arial" pitchFamily="34" charset="0"/>
              <a:buChar char="•"/>
            </a:pPr>
            <a:r>
              <a:rPr lang="en-US" dirty="0" smtClean="0"/>
              <a:t> In the first stage</a:t>
            </a:r>
            <a:r>
              <a:rPr lang="en-US" baseline="0" dirty="0" smtClean="0"/>
              <a:t>, we trace sub-paths starting from the light sources, depositing “virtual point lights” at every surface intersection.</a:t>
            </a:r>
          </a:p>
          <a:p>
            <a:pPr>
              <a:buFont typeface="Arial" pitchFamily="34" charset="0"/>
              <a:buChar char="•"/>
            </a:pPr>
            <a:r>
              <a:rPr lang="en-US" baseline="0" dirty="0" smtClean="0"/>
              <a:t> In the second stage, we render the image by computing the contribution from all the virtual point lights to the scene points seen through camera pixels.</a:t>
            </a:r>
          </a:p>
          <a:p>
            <a:pPr>
              <a:buFont typeface="Arial" pitchFamily="34" charset="0"/>
              <a:buChar char="•"/>
            </a:pPr>
            <a:endParaRPr lang="en-US" baseline="0"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contribution of the VPL</a:t>
            </a:r>
            <a:r>
              <a:rPr lang="en-US" baseline="0" dirty="0" smtClean="0"/>
              <a:t> at </a:t>
            </a:r>
            <a:r>
              <a:rPr lang="en-US" i="1" baseline="0" dirty="0" smtClean="0"/>
              <a:t>y</a:t>
            </a:r>
            <a:r>
              <a:rPr lang="en-US" baseline="0" dirty="0" smtClean="0"/>
              <a:t> to a surface point at </a:t>
            </a:r>
            <a:r>
              <a:rPr lang="en-US" i="1" baseline="0" dirty="0" smtClean="0"/>
              <a:t>x</a:t>
            </a:r>
            <a:r>
              <a:rPr lang="en-US" baseline="0" dirty="0" smtClean="0"/>
              <a:t> is given by the product of the scattering term (BSDF) at the two vertices, the geometry term of the connecting edge, and the VPL energy.</a:t>
            </a:r>
          </a:p>
          <a:p>
            <a:pPr>
              <a:buFont typeface="Arial" pitchFamily="34" charset="0"/>
              <a:buChar char="•"/>
            </a:pPr>
            <a:r>
              <a:rPr lang="en-US" baseline="0" dirty="0" smtClean="0"/>
              <a:t> This expression can take one extremely large values for spiky BSDFs and when the points </a:t>
            </a:r>
            <a:r>
              <a:rPr lang="en-US" i="1" baseline="0" dirty="0" smtClean="0"/>
              <a:t>x</a:t>
            </a:r>
            <a:r>
              <a:rPr lang="en-US" baseline="0" dirty="0" smtClean="0"/>
              <a:t> and </a:t>
            </a:r>
            <a:r>
              <a:rPr lang="en-US" i="1" baseline="0" dirty="0" smtClean="0"/>
              <a:t>y</a:t>
            </a:r>
            <a:r>
              <a:rPr lang="en-US" baseline="0" dirty="0" smtClean="0"/>
              <a:t> approach each other (in fact, the expression diverges – goes to infinity – in the latter case).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usual approach to deal with the singularities in VPL contribution is the so</a:t>
            </a:r>
            <a:r>
              <a:rPr lang="en-US" baseline="0" dirty="0" smtClean="0"/>
              <a:t> called </a:t>
            </a:r>
            <a:r>
              <a:rPr lang="en-US" i="1" baseline="0" dirty="0" smtClean="0"/>
              <a:t>clamping</a:t>
            </a:r>
            <a:r>
              <a:rPr lang="en-US" baseline="0" dirty="0" smtClean="0"/>
              <a:t>, where we simply limit the contribution of the VPL by some maximum allowed value.</a:t>
            </a:r>
          </a:p>
          <a:p>
            <a:pPr>
              <a:buFont typeface="Arial" pitchFamily="34" charset="0"/>
              <a:buChar char="•"/>
            </a:pPr>
            <a:r>
              <a:rPr lang="en-US" baseline="0" dirty="0" smtClean="0"/>
              <a:t> However, this is far from being an ideal solution because it removes a lot of energy from the scene, yielding darkening of surface and change of material appearance.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Let’s now look at the exact</a:t>
            </a:r>
            <a:r>
              <a:rPr lang="en-US" baseline="0" dirty="0" smtClean="0"/>
              <a:t> same process in the path integral framework.</a:t>
            </a:r>
          </a:p>
          <a:p>
            <a:pPr>
              <a:buFont typeface="Arial" pitchFamily="34" charset="0"/>
              <a:buChar char="•"/>
            </a:pPr>
            <a:r>
              <a:rPr lang="en-US" baseline="0" dirty="0" smtClean="0"/>
              <a:t> In the first step, we distribute the VPLs. Of course, that is nothing else </a:t>
            </a:r>
            <a:r>
              <a:rPr lang="en-US" baseline="0" dirty="0" smtClean="0"/>
              <a:t>than </a:t>
            </a:r>
            <a:r>
              <a:rPr lang="en-US" baseline="0" dirty="0" smtClean="0"/>
              <a:t>sampling sub-paths starting from a light source.</a:t>
            </a:r>
          </a:p>
          <a:p>
            <a:pPr>
              <a:buFont typeface="Arial" pitchFamily="34" charset="0"/>
              <a:buChar char="•"/>
            </a:pPr>
            <a:r>
              <a:rPr lang="en-US" baseline="0" dirty="0" smtClean="0"/>
              <a:t> Finding out a point visible through a pixel from the camera involves building a length-1 sub-path from the camera.</a:t>
            </a:r>
          </a:p>
          <a:p>
            <a:pPr>
              <a:buFont typeface="Arial" pitchFamily="34" charset="0"/>
              <a:buChar char="•"/>
            </a:pPr>
            <a:r>
              <a:rPr lang="en-US" baseline="0" dirty="0" smtClean="0"/>
              <a:t> And finally, evaluating the VPL contribution completes a full light transport path by connecting two sub-paths together.</a:t>
            </a:r>
          </a:p>
          <a:p>
            <a:pPr>
              <a:buFont typeface="Arial" pitchFamily="34" charset="0"/>
              <a:buChar char="•"/>
            </a:pP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Once</a:t>
            </a:r>
            <a:r>
              <a:rPr lang="en-US" baseline="0" dirty="0" smtClean="0"/>
              <a:t> again, we use the exact same general form the of path integral estimator, that is the value of the measurement contribution function divided by the path PDF.</a:t>
            </a:r>
          </a:p>
          <a:p>
            <a:pPr>
              <a:buFont typeface="Arial" pitchFamily="34" charset="0"/>
              <a:buChar char="•"/>
            </a:pPr>
            <a:r>
              <a:rPr lang="en-US" baseline="0" dirty="0" smtClean="0"/>
              <a:t> Again, the measurement contribution function is given by the product of the emission, sensor sensitivity, BSDFs at the path vertices, and the geometry terms for the path segments.</a:t>
            </a:r>
          </a:p>
          <a:p>
            <a:pPr>
              <a:buFont typeface="Arial" pitchFamily="34" charset="0"/>
              <a:buChar char="•"/>
            </a:pPr>
            <a:r>
              <a:rPr lang="en-US" baseline="0" dirty="0" smtClean="0"/>
              <a:t> And notice that the factor of the contribution function associated with the VPL connection edge are exactly the terms that need to be evaluated when computing the contribution of a VPL.</a:t>
            </a:r>
          </a:p>
          <a:p>
            <a:pPr>
              <a:buFont typeface="Arial" pitchFamily="34" charset="0"/>
              <a:buChar char="•"/>
            </a:pPr>
            <a:r>
              <a:rPr lang="en-US" baseline="0" dirty="0" smtClean="0"/>
              <a:t> So how does the path PDF looks like?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To see that, I will allow</a:t>
            </a:r>
            <a:r>
              <a:rPr lang="en-US" baseline="0" dirty="0" smtClean="0"/>
              <a:t> myself a little digression back to a slide I showed a couple of minutes ago.</a:t>
            </a:r>
          </a:p>
          <a:p>
            <a:pPr>
              <a:buFont typeface="Arial" pitchFamily="34" charset="0"/>
              <a:buChar char="•"/>
            </a:pPr>
            <a:r>
              <a:rPr lang="en-US" baseline="0" dirty="0" smtClean="0"/>
              <a:t> On this slide I was showing that every time we sample a vertex, </a:t>
            </a:r>
            <a:r>
              <a:rPr lang="en-US" i="1" baseline="0" dirty="0" smtClean="0"/>
              <a:t>y</a:t>
            </a:r>
            <a:r>
              <a:rPr lang="en-US" baseline="0" dirty="0" smtClean="0"/>
              <a:t> in this example, by picking a random direction from another vertex, </a:t>
            </a:r>
            <a:r>
              <a:rPr lang="en-US" i="1" baseline="0" dirty="0" smtClean="0"/>
              <a:t>x</a:t>
            </a:r>
            <a:r>
              <a:rPr lang="en-US" baseline="0" dirty="0" smtClean="0"/>
              <a:t> here, and shooting a ray, we automatically importance sample the geometry term along the edge.</a:t>
            </a:r>
          </a:p>
          <a:p>
            <a:pPr>
              <a:buFont typeface="Arial" pitchFamily="34" charset="0"/>
              <a:buChar char="•"/>
            </a:pPr>
            <a:r>
              <a:rPr lang="en-US" baseline="0" dirty="0" smtClean="0"/>
              <a:t> However, the geometry term for edges constructed by connection are not importance sampled.</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xfrm>
            <a:off x="164232" y="6248400"/>
            <a:ext cx="2895600" cy="457200"/>
          </a:xfrm>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 xmlns:p14="http://schemas.microsoft.com/office/powerpoint/2010/main" val="18757363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42900" dist="38100" dir="18900000" sx="139000" sy="139000" algn="bl" rotWithShape="0">
              <a:prstClr val="black">
                <a:alpha val="40000"/>
              </a:prstClr>
            </a:outerShdw>
          </a:effectLst>
        </p:spPr>
        <p:txBody>
          <a:bodyPr/>
          <a:lstStyle>
            <a:lvl1pPr>
              <a:defRPr b="1">
                <a:solidFill>
                  <a:schemeClr val="tx2"/>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381328"/>
            <a:ext cx="2133600" cy="457200"/>
          </a:xfrm>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xfrm>
            <a:off x="1403648" y="6381328"/>
            <a:ext cx="6336704" cy="457200"/>
          </a:xfrm>
          <a:ln/>
        </p:spPr>
        <p:txBody>
          <a:bodyPr/>
          <a:lstStyle>
            <a:lvl1pPr>
              <a:defRPr sz="1100">
                <a:latin typeface="+mn-lt"/>
              </a:defRPr>
            </a:lvl1pPr>
          </a:lstStyle>
          <a:p>
            <a:pPr>
              <a:defRPr/>
            </a:pPr>
            <a:endParaRPr lang="cs-CZ" altLang="en-US" dirty="0" smtClean="0"/>
          </a:p>
          <a:p>
            <a:pPr>
              <a:defRPr/>
            </a:pPr>
            <a:r>
              <a:rPr lang="cs-CZ" altLang="en-US" dirty="0" err="1" smtClean="0"/>
              <a:t>Course</a:t>
            </a:r>
            <a:r>
              <a:rPr lang="cs-CZ" altLang="en-US" dirty="0" smtClean="0"/>
              <a:t>: </a:t>
            </a:r>
            <a:r>
              <a:rPr lang="en-US" altLang="en-US" dirty="0" smtClean="0"/>
              <a:t>Recent Advances in Light Transport Simulation</a:t>
            </a:r>
          </a:p>
          <a:p>
            <a:pPr>
              <a:defRPr/>
            </a:pPr>
            <a:r>
              <a:rPr lang="en-US" i="1" dirty="0" smtClean="0"/>
              <a:t>Jaroslav K</a:t>
            </a:r>
            <a:r>
              <a:rPr lang="cs-CZ" i="1" dirty="0" err="1" smtClean="0"/>
              <a:t>řivánek</a:t>
            </a:r>
            <a:r>
              <a:rPr lang="cs-CZ" dirty="0" smtClean="0"/>
              <a:t> – </a:t>
            </a:r>
            <a:r>
              <a:rPr lang="en-US" dirty="0" smtClean="0"/>
              <a:t>Bidirectional Path Sampling Techniques</a:t>
            </a:r>
            <a:endParaRPr lang="en-US" altLang="en-US" dirty="0"/>
          </a:p>
        </p:txBody>
      </p:sp>
      <p:sp>
        <p:nvSpPr>
          <p:cNvPr id="6" name="Rectangle 6"/>
          <p:cNvSpPr>
            <a:spLocks noGrp="1" noChangeArrowheads="1"/>
          </p:cNvSpPr>
          <p:nvPr>
            <p:ph type="sldNum" sz="quarter" idx="12"/>
          </p:nvPr>
        </p:nvSpPr>
        <p:spPr>
          <a:xfrm>
            <a:off x="6553200" y="6381328"/>
            <a:ext cx="2133600" cy="457200"/>
          </a:xfrm>
          <a:ln/>
        </p:spPr>
        <p:txBody>
          <a:bodyPr/>
          <a:lstStyle>
            <a:lvl1pPr>
              <a:defRPr/>
            </a:lvl1pPr>
          </a:lstStyle>
          <a:p>
            <a:pPr>
              <a:defRPr/>
            </a:pPr>
            <a:fld id="{81494967-73EE-4A75-A827-47B02327E019}"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0" y="594360"/>
            <a:ext cx="7524000" cy="433394"/>
          </a:xfrm>
          <a:prstGeom prst="rect">
            <a:avLst/>
          </a:prstGeom>
        </p:spPr>
        <p:txBody>
          <a:bodyPr lIns="118800" tIns="0" bIns="0" anchor="ctr" anchorCtr="0">
            <a:noAutofit/>
            <a:scene3d>
              <a:camera prst="orthographicFront"/>
              <a:lightRig rig="threePt" dir="t">
                <a:rot lat="0" lon="0" rev="2700000"/>
              </a:lightRig>
            </a:scene3d>
            <a:sp3d prstMaterial="dkEdge">
              <a:bevelT w="31750" h="19050"/>
              <a:contourClr>
                <a:srgbClr val="434343"/>
              </a:contourClr>
            </a:sp3d>
          </a:bodyPr>
          <a:lstStyle>
            <a:lvl1pPr>
              <a:buFontTx/>
              <a:buNone/>
              <a:defRPr b="1">
                <a:gradFill>
                  <a:gsLst>
                    <a:gs pos="100000">
                      <a:schemeClr val="accent3"/>
                    </a:gs>
                    <a:gs pos="47000">
                      <a:srgbClr val="FFF9E9"/>
                    </a:gs>
                  </a:gsLst>
                  <a:lin ang="5400000" scaled="0"/>
                </a:gradFill>
                <a:effectLst>
                  <a:outerShdw blurRad="50800" dist="38100" dir="2700000" algn="tl" rotWithShape="0">
                    <a:prstClr val="black">
                      <a:alpha val="40000"/>
                    </a:prstClr>
                  </a:outerShdw>
                </a:effectLst>
                <a:latin typeface="Calibri" pitchFamily="34" charset="0"/>
              </a:defRPr>
            </a:lvl1pPr>
          </a:lstStyle>
          <a:p>
            <a:pPr lvl="0"/>
            <a:r>
              <a:rPr lang="en-US" dirty="0" smtClean="0"/>
              <a:t>Click to edit subtitle</a:t>
            </a:r>
            <a:endParaRPr lang="bg-BG" dirty="0"/>
          </a:p>
        </p:txBody>
      </p:sp>
      <p:sp>
        <p:nvSpPr>
          <p:cNvPr id="8"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0"/>
            <a:r>
              <a:rPr lang="en-US" dirty="0" smtClean="0"/>
              <a:t>Third level</a:t>
            </a:r>
          </a:p>
          <a:p>
            <a:pPr lvl="1"/>
            <a:r>
              <a:rPr lang="en-US" dirty="0" smtClean="0"/>
              <a:t>Fourth level</a:t>
            </a:r>
          </a:p>
          <a:p>
            <a:pPr lvl="2"/>
            <a:r>
              <a:rPr lang="en-US" dirty="0" smtClean="0"/>
              <a:t>Fifth level</a:t>
            </a:r>
          </a:p>
        </p:txBody>
      </p:sp>
    </p:spTree>
    <p:extLst>
      <p:ext uri="{BB962C8B-B14F-4D97-AF65-F5344CB8AC3E}">
        <p14:creationId xmlns="" xmlns:p14="http://schemas.microsoft.com/office/powerpoint/2010/main" val="31027889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5" name="Picture 4" descr="http://kas.fsv.cuni.cz/old/logo1.jpg"/>
          <p:cNvPicPr>
            <a:picLocks noChangeAspect="1" noChangeArrowheads="1"/>
          </p:cNvPicPr>
          <p:nvPr userDrawn="1"/>
        </p:nvPicPr>
        <p:blipFill>
          <a:blip r:embed="rId2" cstate="print">
            <a:lum bright="70000" contrast="-70000"/>
          </a:blip>
          <a:srcRect l="44366" b="19968"/>
          <a:stretch>
            <a:fillRect/>
          </a:stretch>
        </p:blipFill>
        <p:spPr bwMode="auto">
          <a:xfrm>
            <a:off x="0" y="3284984"/>
            <a:ext cx="2483768" cy="357301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 Course: Recent Advances in Light Transport Simulation Jaroslav Křivánek – Bidirectional Path Sampling Techniques</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1403648" y="6248400"/>
            <a:ext cx="633670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t> Course: Recent Advances in Light Transport Simulation Jaroslav Křivánek – Bidirectional Path Sampling Techniques</a:t>
            </a:r>
            <a:endParaRPr lang="en-US" altLang="en-US"/>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77"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5" r:id="rId19"/>
    <p:sldLayoutId id="2147483776" r:id="rId20"/>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0.xml"/><Relationship Id="rId7" Type="http://schemas.openxmlformats.org/officeDocument/2006/relationships/oleObject" Target="../embeddings/oleObject22.bin"/><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image" Target="../media/image2.png"/><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image" Target="../media/image2.png"/><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9.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Sampling Techniques</a:t>
            </a:r>
            <a:br>
              <a:rPr lang="en-US" dirty="0" smtClean="0"/>
            </a:br>
            <a:r>
              <a:rPr lang="en-US" dirty="0" smtClean="0"/>
              <a:t/>
            </a:r>
            <a:br>
              <a:rPr lang="en-US" dirty="0" smtClean="0"/>
            </a:br>
            <a:r>
              <a:rPr lang="en-US" dirty="0" smtClean="0"/>
              <a:t/>
            </a:r>
            <a:br>
              <a:rPr lang="en-US" dirty="0" smtClean="0"/>
            </a:br>
            <a:r>
              <a:rPr lang="cs-CZ" dirty="0" smtClean="0"/>
              <a:t/>
            </a:r>
            <a:br>
              <a:rPr lang="cs-CZ" dirty="0" smtClean="0"/>
            </a:br>
            <a:endParaRPr lang="en-US" dirty="0"/>
          </a:p>
        </p:txBody>
      </p:sp>
      <p:sp>
        <p:nvSpPr>
          <p:cNvPr id="3" name="Zástupný symbol pro text 2"/>
          <p:cNvSpPr>
            <a:spLocks noGrp="1"/>
          </p:cNvSpPr>
          <p:nvPr>
            <p:ph type="body" idx="1"/>
          </p:nvPr>
        </p:nvSpPr>
        <p:spPr/>
        <p:txBody>
          <a:bodyPr/>
          <a:lstStyle/>
          <a:p>
            <a:pPr algn="ctr"/>
            <a:r>
              <a:rPr lang="cs-CZ" sz="3200" b="1" dirty="0" smtClean="0">
                <a:solidFill>
                  <a:schemeClr val="tx2"/>
                </a:solidFill>
              </a:rPr>
              <a:t>Jaroslav Křivánek</a:t>
            </a:r>
          </a:p>
          <a:p>
            <a:pPr algn="ctr"/>
            <a:r>
              <a:rPr lang="en-US" dirty="0" smtClean="0">
                <a:solidFill>
                  <a:schemeClr val="tx2"/>
                </a:solidFill>
              </a:rPr>
              <a:t>Charles University in Prague</a:t>
            </a:r>
          </a:p>
          <a:p>
            <a:pPr algn="ctr"/>
            <a:r>
              <a:rPr lang="en-US" dirty="0" smtClean="0">
                <a:solidFill>
                  <a:schemeClr val="tx2"/>
                </a:solidFill>
              </a:rPr>
              <a:t>http://cgg.mff.cuni.cz/~jaroslav/</a:t>
            </a:r>
          </a:p>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VPL rendering as a bidirectional </a:t>
            </a:r>
            <a:br>
              <a:rPr lang="en-US" dirty="0" smtClean="0"/>
            </a:br>
            <a:r>
              <a:rPr lang="en-US" dirty="0" smtClean="0"/>
              <a:t>path sampling technique</a:t>
            </a:r>
            <a:endParaRPr lang="cs-CZ" dirty="0"/>
          </a:p>
        </p:txBody>
      </p:sp>
      <p:sp>
        <p:nvSpPr>
          <p:cNvPr id="3" name="Zástupný symbol pro obsah 2"/>
          <p:cNvSpPr>
            <a:spLocks noGrp="1"/>
          </p:cNvSpPr>
          <p:nvPr>
            <p:ph idx="1"/>
          </p:nvPr>
        </p:nvSpPr>
        <p:spPr/>
        <p:txBody>
          <a:bodyPr/>
          <a:lstStyle/>
          <a:p>
            <a:pPr marL="457200" indent="-457200"/>
            <a:r>
              <a:rPr lang="en-US" b="1" dirty="0" smtClean="0"/>
              <a:t>The usual estimator</a:t>
            </a:r>
            <a:endParaRPr lang="en-US"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pic>
        <p:nvPicPr>
          <p:cNvPr id="157"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106463" y="382632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5142322" y="4722829"/>
            <a:ext cx="1146799" cy="67283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6980740" y="32004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6" name="Oval 11"/>
          <p:cNvSpPr/>
          <p:nvPr/>
        </p:nvSpPr>
        <p:spPr>
          <a:xfrm>
            <a:off x="5076056" y="465313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1" name="Volný tvar 40"/>
          <p:cNvSpPr/>
          <p:nvPr/>
        </p:nvSpPr>
        <p:spPr>
          <a:xfrm>
            <a:off x="5224007" y="3330501"/>
            <a:ext cx="2953890" cy="211223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890" h="2112231">
                <a:moveTo>
                  <a:pt x="5837" y="1433345"/>
                </a:moveTo>
                <a:lnTo>
                  <a:pt x="0" y="1436306"/>
                </a:lnTo>
                <a:lnTo>
                  <a:pt x="1155908" y="2112231"/>
                </a:lnTo>
                <a:lnTo>
                  <a:pt x="2953890" y="938876"/>
                </a:lnTo>
                <a:lnTo>
                  <a:pt x="1901091"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Oval 11"/>
          <p:cNvSpPr/>
          <p:nvPr/>
        </p:nvSpPr>
        <p:spPr>
          <a:xfrm>
            <a:off x="8104286" y="422116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pSp>
        <p:nvGrpSpPr>
          <p:cNvPr id="6" name="Skupina 4"/>
          <p:cNvGrpSpPr/>
          <p:nvPr/>
        </p:nvGrpSpPr>
        <p:grpSpPr>
          <a:xfrm>
            <a:off x="1763688" y="2204864"/>
            <a:ext cx="1673796" cy="936104"/>
            <a:chOff x="1619672" y="1556792"/>
            <a:chExt cx="1673796" cy="936104"/>
          </a:xfrm>
        </p:grpSpPr>
        <p:graphicFrame>
          <p:nvGraphicFramePr>
            <p:cNvPr id="24" name="Object 2"/>
            <p:cNvGraphicFramePr>
              <a:graphicFrameLocks noChangeAspect="1"/>
            </p:cNvGraphicFramePr>
            <p:nvPr/>
          </p:nvGraphicFramePr>
          <p:xfrm>
            <a:off x="1691680" y="1556792"/>
            <a:ext cx="1601788" cy="889000"/>
          </p:xfrm>
          <a:graphic>
            <a:graphicData uri="http://schemas.openxmlformats.org/presentationml/2006/ole">
              <p:oleObj spid="_x0000_s59394" name="Rovnice" r:id="rId5" imgW="799920" imgH="444240" progId="Equation.3">
                <p:embed/>
              </p:oleObj>
            </a:graphicData>
          </a:graphic>
        </p:graphicFrame>
        <p:sp>
          <p:nvSpPr>
            <p:cNvPr id="25" name="Obdélník 24"/>
            <p:cNvSpPr/>
            <p:nvPr/>
          </p:nvSpPr>
          <p:spPr>
            <a:xfrm>
              <a:off x="1619672" y="1556792"/>
              <a:ext cx="1656184" cy="936104"/>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Object 2"/>
          <p:cNvGraphicFramePr>
            <a:graphicFrameLocks noChangeAspect="1"/>
          </p:cNvGraphicFramePr>
          <p:nvPr/>
        </p:nvGraphicFramePr>
        <p:xfrm>
          <a:off x="8015288" y="3789363"/>
          <a:ext cx="381000" cy="457200"/>
        </p:xfrm>
        <a:graphic>
          <a:graphicData uri="http://schemas.openxmlformats.org/presentationml/2006/ole">
            <p:oleObj spid="_x0000_s59395" name="Rovnice" r:id="rId6" imgW="190440" imgH="228600" progId="Equation.3">
              <p:embed/>
            </p:oleObj>
          </a:graphicData>
        </a:graphic>
      </p:graphicFrame>
      <p:graphicFrame>
        <p:nvGraphicFramePr>
          <p:cNvPr id="57348" name="Object 4"/>
          <p:cNvGraphicFramePr>
            <a:graphicFrameLocks noChangeAspect="1"/>
          </p:cNvGraphicFramePr>
          <p:nvPr/>
        </p:nvGraphicFramePr>
        <p:xfrm>
          <a:off x="6228184" y="4941168"/>
          <a:ext cx="381000" cy="457200"/>
        </p:xfrm>
        <a:graphic>
          <a:graphicData uri="http://schemas.openxmlformats.org/presentationml/2006/ole">
            <p:oleObj spid="_x0000_s59396" name="Rovnice" r:id="rId7" imgW="190440" imgH="228600" progId="Equation.3">
              <p:embed/>
            </p:oleObj>
          </a:graphicData>
        </a:graphic>
      </p:graphicFrame>
      <p:graphicFrame>
        <p:nvGraphicFramePr>
          <p:cNvPr id="57349" name="Object 5"/>
          <p:cNvGraphicFramePr>
            <a:graphicFrameLocks noChangeAspect="1"/>
          </p:cNvGraphicFramePr>
          <p:nvPr/>
        </p:nvGraphicFramePr>
        <p:xfrm>
          <a:off x="7026275" y="2797175"/>
          <a:ext cx="355600" cy="457200"/>
        </p:xfrm>
        <a:graphic>
          <a:graphicData uri="http://schemas.openxmlformats.org/presentationml/2006/ole">
            <p:oleObj spid="_x0000_s59397" name="Rovnice" r:id="rId8" imgW="177480" imgH="228600" progId="Equation.3">
              <p:embed/>
            </p:oleObj>
          </a:graphicData>
        </a:graphic>
      </p:graphicFrame>
      <p:graphicFrame>
        <p:nvGraphicFramePr>
          <p:cNvPr id="57350" name="Object 6"/>
          <p:cNvGraphicFramePr>
            <a:graphicFrameLocks noChangeAspect="1"/>
          </p:cNvGraphicFramePr>
          <p:nvPr/>
        </p:nvGraphicFramePr>
        <p:xfrm>
          <a:off x="5124450" y="4314825"/>
          <a:ext cx="406400" cy="457200"/>
        </p:xfrm>
        <a:graphic>
          <a:graphicData uri="http://schemas.openxmlformats.org/presentationml/2006/ole">
            <p:oleObj spid="_x0000_s59398" name="Rovnice" r:id="rId9" imgW="203040" imgH="228600" progId="Equation.3">
              <p:embed/>
            </p:oleObj>
          </a:graphicData>
        </a:graphic>
      </p:graphicFrame>
      <p:graphicFrame>
        <p:nvGraphicFramePr>
          <p:cNvPr id="57351" name="Object 7"/>
          <p:cNvGraphicFramePr>
            <a:graphicFrameLocks noChangeAspect="1"/>
          </p:cNvGraphicFramePr>
          <p:nvPr/>
        </p:nvGraphicFramePr>
        <p:xfrm>
          <a:off x="5722938" y="4754563"/>
          <a:ext cx="330200" cy="355600"/>
        </p:xfrm>
        <a:graphic>
          <a:graphicData uri="http://schemas.openxmlformats.org/presentationml/2006/ole">
            <p:oleObj spid="_x0000_s59399" name="Rovnice" r:id="rId10" imgW="164880" imgH="177480" progId="Equation.3">
              <p:embed/>
            </p:oleObj>
          </a:graphicData>
        </a:graphic>
      </p:graphicFrame>
      <p:graphicFrame>
        <p:nvGraphicFramePr>
          <p:cNvPr id="57352" name="Object 8"/>
          <p:cNvGraphicFramePr>
            <a:graphicFrameLocks noChangeAspect="1"/>
          </p:cNvGraphicFramePr>
          <p:nvPr/>
        </p:nvGraphicFramePr>
        <p:xfrm>
          <a:off x="7045412" y="4509120"/>
          <a:ext cx="330200" cy="355600"/>
        </p:xfrm>
        <a:graphic>
          <a:graphicData uri="http://schemas.openxmlformats.org/presentationml/2006/ole">
            <p:oleObj spid="_x0000_s59400" name="Rovnice" r:id="rId11" imgW="164880" imgH="177480" progId="Equation.3">
              <p:embed/>
            </p:oleObj>
          </a:graphicData>
        </a:graphic>
      </p:graphicFrame>
      <p:graphicFrame>
        <p:nvGraphicFramePr>
          <p:cNvPr id="57353" name="Object 9"/>
          <p:cNvGraphicFramePr>
            <a:graphicFrameLocks noChangeAspect="1"/>
          </p:cNvGraphicFramePr>
          <p:nvPr/>
        </p:nvGraphicFramePr>
        <p:xfrm>
          <a:off x="7213927" y="3640520"/>
          <a:ext cx="330200" cy="355600"/>
        </p:xfrm>
        <a:graphic>
          <a:graphicData uri="http://schemas.openxmlformats.org/presentationml/2006/ole">
            <p:oleObj spid="_x0000_s59401" name="Rovnice" r:id="rId12" imgW="164880" imgH="177480" progId="Equation.3">
              <p:embed/>
            </p:oleObj>
          </a:graphicData>
        </a:graphic>
      </p:graphicFrame>
      <p:grpSp>
        <p:nvGrpSpPr>
          <p:cNvPr id="7" name="Skupina 46"/>
          <p:cNvGrpSpPr/>
          <p:nvPr/>
        </p:nvGrpSpPr>
        <p:grpSpPr>
          <a:xfrm>
            <a:off x="5209907" y="3869992"/>
            <a:ext cx="3241581" cy="2520628"/>
            <a:chOff x="5209907" y="3869992"/>
            <a:chExt cx="3241581" cy="2520628"/>
          </a:xfrm>
        </p:grpSpPr>
        <p:sp>
          <p:nvSpPr>
            <p:cNvPr id="38" name="Elipsa 37"/>
            <p:cNvSpPr/>
            <p:nvPr/>
          </p:nvSpPr>
          <p:spPr>
            <a:xfrm>
              <a:off x="7875424" y="3869992"/>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a 38"/>
            <p:cNvSpPr/>
            <p:nvPr/>
          </p:nvSpPr>
          <p:spPr>
            <a:xfrm>
              <a:off x="6934620" y="4405580"/>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a 39"/>
            <p:cNvSpPr/>
            <p:nvPr/>
          </p:nvSpPr>
          <p:spPr>
            <a:xfrm>
              <a:off x="6099934" y="5013176"/>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7425559" y="417786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Volný tvar 42"/>
            <p:cNvSpPr/>
            <p:nvPr/>
          </p:nvSpPr>
          <p:spPr>
            <a:xfrm>
              <a:off x="6516216" y="472967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5" name="Volný tvar 44"/>
            <p:cNvSpPr/>
            <p:nvPr/>
          </p:nvSpPr>
          <p:spPr>
            <a:xfrm rot="18497057">
              <a:off x="6037572" y="5700010"/>
              <a:ext cx="419162" cy="282516"/>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 name="connsiteX0" fmla="*/ 454888 w 454888"/>
                <a:gd name="connsiteY0" fmla="*/ 0 h 585924"/>
                <a:gd name="connsiteX1" fmla="*/ 171109 w 454888"/>
                <a:gd name="connsiteY1" fmla="*/ 78828 h 585924"/>
                <a:gd name="connsiteX2" fmla="*/ 44985 w 454888"/>
                <a:gd name="connsiteY2" fmla="*/ 299545 h 585924"/>
                <a:gd name="connsiteX3" fmla="*/ 0 w 454888"/>
                <a:gd name="connsiteY3" fmla="*/ 585924 h 585924"/>
                <a:gd name="connsiteX0" fmla="*/ 409903 w 409903"/>
                <a:gd name="connsiteY0" fmla="*/ 0 h 299545"/>
                <a:gd name="connsiteX1" fmla="*/ 126124 w 409903"/>
                <a:gd name="connsiteY1" fmla="*/ 78828 h 299545"/>
                <a:gd name="connsiteX2" fmla="*/ 0 w 409903"/>
                <a:gd name="connsiteY2" fmla="*/ 299545 h 299545"/>
                <a:gd name="connsiteX0" fmla="*/ 508389 w 508389"/>
                <a:gd name="connsiteY0" fmla="*/ 0 h 169471"/>
                <a:gd name="connsiteX1" fmla="*/ 224610 w 508389"/>
                <a:gd name="connsiteY1" fmla="*/ 78828 h 169471"/>
                <a:gd name="connsiteX2" fmla="*/ 0 w 508389"/>
                <a:gd name="connsiteY2" fmla="*/ 169471 h 169471"/>
                <a:gd name="connsiteX0" fmla="*/ 508389 w 508389"/>
                <a:gd name="connsiteY0" fmla="*/ 0 h 169471"/>
                <a:gd name="connsiteX1" fmla="*/ 0 w 508389"/>
                <a:gd name="connsiteY1" fmla="*/ 169471 h 169471"/>
                <a:gd name="connsiteX0" fmla="*/ 419162 w 419162"/>
                <a:gd name="connsiteY0" fmla="*/ 0 h 282516"/>
                <a:gd name="connsiteX1" fmla="*/ 0 w 419162"/>
                <a:gd name="connsiteY1" fmla="*/ 282516 h 282516"/>
              </a:gdLst>
              <a:ahLst/>
              <a:cxnLst>
                <a:cxn ang="0">
                  <a:pos x="connsiteX0" y="connsiteY0"/>
                </a:cxn>
                <a:cxn ang="0">
                  <a:pos x="connsiteX1" y="connsiteY1"/>
                </a:cxn>
              </a:cxnLst>
              <a:rect l="l" t="t" r="r" b="b"/>
              <a:pathLst>
                <a:path w="419162" h="282516">
                  <a:moveTo>
                    <a:pt x="419162" y="0"/>
                  </a:moveTo>
                  <a:lnTo>
                    <a:pt x="0" y="282516"/>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6" name="TextovéPole 45"/>
            <p:cNvSpPr txBox="1"/>
            <p:nvPr/>
          </p:nvSpPr>
          <p:spPr>
            <a:xfrm>
              <a:off x="5209907" y="6021288"/>
              <a:ext cx="1954381" cy="369332"/>
            </a:xfrm>
            <a:prstGeom prst="rect">
              <a:avLst/>
            </a:prstGeom>
            <a:noFill/>
          </p:spPr>
          <p:txBody>
            <a:bodyPr wrap="none" rtlCol="0">
              <a:spAutoFit/>
            </a:bodyPr>
            <a:lstStyle/>
            <a:p>
              <a:r>
                <a:rPr lang="en-US" dirty="0" smtClean="0">
                  <a:solidFill>
                    <a:schemeClr val="tx2"/>
                  </a:solidFill>
                  <a:latin typeface="+mn-lt"/>
                </a:rPr>
                <a:t>VPL contribution</a:t>
              </a:r>
            </a:p>
          </p:txBody>
        </p:sp>
      </p:grpSp>
      <p:sp>
        <p:nvSpPr>
          <p:cNvPr id="44" name="TextBox 19"/>
          <p:cNvSpPr txBox="1"/>
          <p:nvPr/>
        </p:nvSpPr>
        <p:spPr>
          <a:xfrm>
            <a:off x="5863930" y="4642235"/>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47" name="TextBox 19"/>
          <p:cNvSpPr txBox="1"/>
          <p:nvPr/>
        </p:nvSpPr>
        <p:spPr>
          <a:xfrm>
            <a:off x="6876256" y="3501008"/>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48" name="TextBox 19"/>
          <p:cNvSpPr txBox="1"/>
          <p:nvPr/>
        </p:nvSpPr>
        <p:spPr>
          <a:xfrm>
            <a:off x="7221634" y="2685634"/>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49" name="TextBox 19"/>
          <p:cNvSpPr txBox="1"/>
          <p:nvPr/>
        </p:nvSpPr>
        <p:spPr>
          <a:xfrm>
            <a:off x="5364088" y="4222829"/>
            <a:ext cx="36004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sym typeface="Wingdings"/>
              </a:rPr>
              <a:t></a:t>
            </a:r>
            <a:endParaRPr lang="en-US" sz="3600" b="1" dirty="0" smtClean="0">
              <a:solidFill>
                <a:schemeClr val="accent1"/>
              </a:solidFill>
              <a:effectLst>
                <a:outerShdw blurRad="38100" dist="38100" dir="2700000" algn="tl">
                  <a:srgbClr val="000000">
                    <a:alpha val="43137"/>
                  </a:srgbClr>
                </a:outerShdw>
              </a:effectLst>
              <a:latin typeface="+mn-lt"/>
            </a:endParaRPr>
          </a:p>
        </p:txBody>
      </p:sp>
      <p:sp>
        <p:nvSpPr>
          <p:cNvPr id="50" name="TextBox 19"/>
          <p:cNvSpPr txBox="1"/>
          <p:nvPr/>
        </p:nvSpPr>
        <p:spPr>
          <a:xfrm>
            <a:off x="4720208" y="5726980"/>
            <a:ext cx="360040"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51" name="Zástupný symbol pro číslo snímku 50"/>
          <p:cNvSpPr>
            <a:spLocks noGrp="1"/>
          </p:cNvSpPr>
          <p:nvPr>
            <p:ph type="sldNum" sz="quarter" idx="12"/>
          </p:nvPr>
        </p:nvSpPr>
        <p:spPr/>
        <p:txBody>
          <a:bodyPr/>
          <a:lstStyle/>
          <a:p>
            <a:pPr>
              <a:defRPr/>
            </a:pPr>
            <a:fld id="{81494967-73EE-4A75-A827-47B02327E019}" type="slidenum">
              <a:rPr lang="en-US" altLang="en-US" smtClean="0"/>
              <a:pPr>
                <a:defRPr/>
              </a:pPr>
              <a:t>10</a:t>
            </a:fld>
            <a:endParaRPr lang="en-US" altLang="en-US"/>
          </a:p>
        </p:txBody>
      </p:sp>
      <p:sp>
        <p:nvSpPr>
          <p:cNvPr id="52" name="Zástupný symbol pro zápatí 51"/>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VPL rendering summary</a:t>
            </a:r>
            <a:endParaRPr lang="en-US" dirty="0"/>
          </a:p>
        </p:txBody>
      </p:sp>
      <p:sp>
        <p:nvSpPr>
          <p:cNvPr id="3" name="Zástupný symbol pro obsah 2"/>
          <p:cNvSpPr>
            <a:spLocks noGrp="1"/>
          </p:cNvSpPr>
          <p:nvPr>
            <p:ph idx="1"/>
          </p:nvPr>
        </p:nvSpPr>
        <p:spPr/>
        <p:txBody>
          <a:bodyPr/>
          <a:lstStyle/>
          <a:p>
            <a:endParaRPr lang="en-US" dirty="0" smtClean="0"/>
          </a:p>
          <a:p>
            <a:r>
              <a:rPr lang="en-US" b="1" dirty="0" smtClean="0"/>
              <a:t>VPL rendering</a:t>
            </a:r>
            <a:r>
              <a:rPr lang="en-US" dirty="0" smtClean="0"/>
              <a:t> corresponds to a </a:t>
            </a:r>
            <a:br>
              <a:rPr lang="en-US" dirty="0" smtClean="0"/>
            </a:br>
            <a:r>
              <a:rPr lang="en-US" b="1" dirty="0" smtClean="0"/>
              <a:t>bidirectional path sampling </a:t>
            </a:r>
            <a:br>
              <a:rPr lang="en-US" b="1" dirty="0" smtClean="0"/>
            </a:br>
            <a:r>
              <a:rPr lang="en-US" b="1" dirty="0" smtClean="0"/>
              <a:t>technique</a:t>
            </a:r>
          </a:p>
          <a:p>
            <a:endParaRPr lang="en-US" b="1" dirty="0" smtClean="0"/>
          </a:p>
          <a:p>
            <a:r>
              <a:rPr lang="en-US" dirty="0" smtClean="0"/>
              <a:t>Splotches = noise = variance</a:t>
            </a:r>
          </a:p>
          <a:p>
            <a:pPr lvl="1"/>
            <a:r>
              <a:rPr lang="en-US" dirty="0" smtClean="0"/>
              <a:t>Due to </a:t>
            </a:r>
            <a:r>
              <a:rPr lang="en-US" b="1" dirty="0" smtClean="0"/>
              <a:t>bad path sampling</a:t>
            </a:r>
          </a:p>
          <a:p>
            <a:pPr lvl="1"/>
            <a:r>
              <a:rPr lang="en-US" dirty="0" smtClean="0"/>
              <a:t>Correlation</a:t>
            </a:r>
          </a:p>
          <a:p>
            <a:endParaRPr lang="en-US" b="1" dirty="0"/>
          </a:p>
        </p:txBody>
      </p:sp>
      <p:pic>
        <p:nvPicPr>
          <p:cNvPr id="5" name="Picture 13" descr="C:\devel\workspace\giperception\talk\tomkitchen\large\giperception-slides-vpl-c0.png"/>
          <p:cNvPicPr>
            <a:picLocks noChangeAspect="1" noChangeArrowheads="1"/>
          </p:cNvPicPr>
          <p:nvPr/>
        </p:nvPicPr>
        <p:blipFill>
          <a:blip r:embed="rId3" cstate="print"/>
          <a:srcRect l="30000" r="13125"/>
          <a:stretch>
            <a:fillRect/>
          </a:stretch>
        </p:blipFill>
        <p:spPr bwMode="auto">
          <a:xfrm>
            <a:off x="5796136" y="2060848"/>
            <a:ext cx="2981741" cy="3931920"/>
          </a:xfrm>
          <a:prstGeom prst="rect">
            <a:avLst/>
          </a:prstGeom>
          <a:noFill/>
          <a:ln>
            <a:solidFill>
              <a:schemeClr val="tx1"/>
            </a:solidFill>
          </a:ln>
          <a:effectLst>
            <a:outerShdw blurRad="50800" dist="38100" dir="18900000" algn="bl" rotWithShape="0">
              <a:prstClr val="black">
                <a:alpha val="40000"/>
              </a:prstClr>
            </a:outerShdw>
          </a:effectLst>
        </p:spPr>
      </p:pic>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pPr>
                <a:defRPr/>
              </a:pPr>
              <a:t>11</a:t>
            </a:fld>
            <a:endParaRPr lang="en-US" altLang="en-US"/>
          </a:p>
        </p:txBody>
      </p:sp>
      <p:sp>
        <p:nvSpPr>
          <p:cNvPr id="7" name="Zástupný symbol pro zápatí 6"/>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Combining</a:t>
            </a:r>
            <a:br>
              <a:rPr lang="en-US" dirty="0" smtClean="0"/>
            </a:br>
            <a:r>
              <a:rPr lang="en-US" dirty="0" smtClean="0"/>
              <a:t>path sampling Techniques</a:t>
            </a:r>
            <a:endParaRPr lang="en-US" dirty="0"/>
          </a:p>
        </p:txBody>
      </p:sp>
      <p:sp>
        <p:nvSpPr>
          <p:cNvPr id="3" name="Zástupný symbol pro text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4"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05200"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a:t>
              </a:r>
              <a:r>
                <a:rPr lang="en-US" sz="1600" b="1" dirty="0" err="1" smtClean="0">
                  <a:latin typeface="+mn-lt"/>
                </a:rPr>
                <a:t>subpath</a:t>
              </a:r>
              <a:endParaRPr lang="en-US" sz="1600" b="1" dirty="0">
                <a:latin typeface="+mn-lt"/>
              </a:endParaRPr>
            </a:p>
          </p:txBody>
        </p:sp>
      </p:grpSp>
      <p:sp>
        <p:nvSpPr>
          <p:cNvPr id="70" name="Zástupný symbol pro číslo snímku 69"/>
          <p:cNvSpPr>
            <a:spLocks noGrp="1"/>
          </p:cNvSpPr>
          <p:nvPr>
            <p:ph type="sldNum" sz="quarter" idx="12"/>
          </p:nvPr>
        </p:nvSpPr>
        <p:spPr/>
        <p:txBody>
          <a:bodyPr/>
          <a:lstStyle/>
          <a:p>
            <a:pPr>
              <a:defRPr/>
            </a:pPr>
            <a:fld id="{81494967-73EE-4A75-A827-47B02327E019}" type="slidenum">
              <a:rPr lang="en-US" altLang="en-US" smtClean="0"/>
              <a:pPr>
                <a:defRPr/>
              </a:pPr>
              <a:t>13</a:t>
            </a:fld>
            <a:endParaRPr lang="en-US" altLang="en-US"/>
          </a:p>
        </p:txBody>
      </p:sp>
      <p:grpSp>
        <p:nvGrpSpPr>
          <p:cNvPr id="98"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59" name="Pravá složená závorka 158"/>
          <p:cNvSpPr/>
          <p:nvPr/>
        </p:nvSpPr>
        <p:spPr>
          <a:xfrm>
            <a:off x="6907078" y="4149080"/>
            <a:ext cx="144016" cy="360040"/>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ovéPole 159"/>
          <p:cNvSpPr txBox="1"/>
          <p:nvPr/>
        </p:nvSpPr>
        <p:spPr>
          <a:xfrm>
            <a:off x="7061458" y="4122344"/>
            <a:ext cx="718466" cy="369332"/>
          </a:xfrm>
          <a:prstGeom prst="rect">
            <a:avLst/>
          </a:prstGeom>
          <a:noFill/>
        </p:spPr>
        <p:txBody>
          <a:bodyPr wrap="none" rtlCol="0">
            <a:spAutoFit/>
          </a:bodyPr>
          <a:lstStyle/>
          <a:p>
            <a:r>
              <a:rPr lang="en-US" dirty="0" smtClean="0">
                <a:solidFill>
                  <a:schemeClr val="tx2"/>
                </a:solidFill>
                <a:latin typeface="+mn-lt"/>
              </a:rPr>
              <a:t>VPLs</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79" name="Zástupný symbol pro zápatí 78"/>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 xmlns:p14="http://schemas.microsoft.com/office/powerpoint/2010/main" val="1739626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500"/>
                                        <p:tgtEl>
                                          <p:spTgt spid="1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500"/>
                                        <p:tgtEl>
                                          <p:spTgt spid="1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500"/>
                                        <p:tgtEl>
                                          <p:spTgt spid="1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fade">
                                      <p:cBhvr>
                                        <p:cTn id="21" dur="500"/>
                                        <p:tgtEl>
                                          <p:spTgt spid="1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fade">
                                      <p:cBhvr>
                                        <p:cTn id="2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3" grpId="0"/>
      <p:bldP spid="164" grpId="0"/>
      <p:bldP spid="165" grpId="0"/>
      <p:bldP spid="1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2"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05200"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a:t>
              </a:r>
              <a:r>
                <a:rPr lang="en-US" sz="1600" b="1" dirty="0" err="1" smtClean="0">
                  <a:latin typeface="+mn-lt"/>
                </a:rPr>
                <a:t>subpath</a:t>
              </a:r>
              <a:endParaRPr lang="en-US" sz="1600" b="1" dirty="0">
                <a:latin typeface="+mn-lt"/>
              </a:endParaRPr>
            </a:p>
          </p:txBody>
        </p:sp>
      </p:grpSp>
      <p:sp>
        <p:nvSpPr>
          <p:cNvPr id="70" name="Zástupný symbol pro číslo snímku 69"/>
          <p:cNvSpPr>
            <a:spLocks noGrp="1"/>
          </p:cNvSpPr>
          <p:nvPr>
            <p:ph type="sldNum" sz="quarter" idx="12"/>
          </p:nvPr>
        </p:nvSpPr>
        <p:spPr/>
        <p:txBody>
          <a:bodyPr/>
          <a:lstStyle/>
          <a:p>
            <a:pPr>
              <a:defRPr/>
            </a:pPr>
            <a:fld id="{81494967-73EE-4A75-A827-47B02327E019}" type="slidenum">
              <a:rPr lang="en-US" altLang="en-US" smtClean="0"/>
              <a:pPr>
                <a:defRPr/>
              </a:pPr>
              <a:t>14</a:t>
            </a:fld>
            <a:endParaRPr lang="en-US" altLang="en-US"/>
          </a:p>
        </p:txBody>
      </p:sp>
      <p:grpSp>
        <p:nvGrpSpPr>
          <p:cNvPr id="3"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59" name="Pravá složená závorka 158"/>
          <p:cNvSpPr/>
          <p:nvPr/>
        </p:nvSpPr>
        <p:spPr>
          <a:xfrm>
            <a:off x="6907078" y="4149080"/>
            <a:ext cx="144016" cy="360040"/>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ovéPole 159"/>
          <p:cNvSpPr txBox="1"/>
          <p:nvPr/>
        </p:nvSpPr>
        <p:spPr>
          <a:xfrm>
            <a:off x="7061458" y="4122344"/>
            <a:ext cx="718466" cy="369332"/>
          </a:xfrm>
          <a:prstGeom prst="rect">
            <a:avLst/>
          </a:prstGeom>
          <a:noFill/>
        </p:spPr>
        <p:txBody>
          <a:bodyPr wrap="none" rtlCol="0">
            <a:spAutoFit/>
          </a:bodyPr>
          <a:lstStyle/>
          <a:p>
            <a:r>
              <a:rPr lang="en-US" dirty="0" smtClean="0">
                <a:solidFill>
                  <a:schemeClr val="tx2"/>
                </a:solidFill>
                <a:latin typeface="+mn-lt"/>
              </a:rPr>
              <a:t>VPLs</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7" name="TextovéPole 166"/>
          <p:cNvSpPr txBox="1"/>
          <p:nvPr/>
        </p:nvSpPr>
        <p:spPr>
          <a:xfrm>
            <a:off x="1152450" y="3524815"/>
            <a:ext cx="669927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dirty="0" smtClean="0">
                <a:latin typeface="+mn-lt"/>
              </a:rPr>
              <a:t>no single technique importance </a:t>
            </a:r>
          </a:p>
          <a:p>
            <a:pPr algn="ctr"/>
            <a:r>
              <a:rPr lang="en-US" sz="3600" dirty="0" smtClean="0">
                <a:latin typeface="+mn-lt"/>
              </a:rPr>
              <a:t>samples all the terms</a:t>
            </a:r>
          </a:p>
        </p:txBody>
      </p:sp>
      <p:sp>
        <p:nvSpPr>
          <p:cNvPr id="80" name="Zástupný symbol pro zápatí 79"/>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 xmlns:p14="http://schemas.microsoft.com/office/powerpoint/2010/main" val="173962645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dirty="0" smtClean="0"/>
              <a:t>Multiple Importance Sampling (MIS)</a:t>
            </a:r>
            <a:endParaRPr lang="en-US" dirty="0" smtClean="0">
              <a:latin typeface="Arial CE" charset="-18"/>
            </a:endParaRPr>
          </a:p>
        </p:txBody>
      </p:sp>
      <p:sp>
        <p:nvSpPr>
          <p:cNvPr id="41987" name="Freeform 3"/>
          <p:cNvSpPr>
            <a:spLocks/>
          </p:cNvSpPr>
          <p:nvPr/>
        </p:nvSpPr>
        <p:spPr bwMode="auto">
          <a:xfrm>
            <a:off x="3707904" y="3412132"/>
            <a:ext cx="4841404" cy="2897188"/>
          </a:xfrm>
          <a:custGeom>
            <a:avLst/>
            <a:gdLst>
              <a:gd name="T0" fmla="*/ 192 w 3841"/>
              <a:gd name="T1" fmla="*/ 1680 h 1825"/>
              <a:gd name="T2" fmla="*/ 384 w 3841"/>
              <a:gd name="T3" fmla="*/ 1440 h 1825"/>
              <a:gd name="T4" fmla="*/ 480 w 3841"/>
              <a:gd name="T5" fmla="*/ 1248 h 1825"/>
              <a:gd name="T6" fmla="*/ 624 w 3841"/>
              <a:gd name="T7" fmla="*/ 720 h 1825"/>
              <a:gd name="T8" fmla="*/ 720 w 3841"/>
              <a:gd name="T9" fmla="*/ 336 h 1825"/>
              <a:gd name="T10" fmla="*/ 816 w 3841"/>
              <a:gd name="T11" fmla="*/ 144 h 1825"/>
              <a:gd name="T12" fmla="*/ 912 w 3841"/>
              <a:gd name="T13" fmla="*/ 0 h 1825"/>
              <a:gd name="T14" fmla="*/ 1008 w 3841"/>
              <a:gd name="T15" fmla="*/ 0 h 1825"/>
              <a:gd name="T16" fmla="*/ 1104 w 3841"/>
              <a:gd name="T17" fmla="*/ 144 h 1825"/>
              <a:gd name="T18" fmla="*/ 1296 w 3841"/>
              <a:gd name="T19" fmla="*/ 528 h 1825"/>
              <a:gd name="T20" fmla="*/ 1488 w 3841"/>
              <a:gd name="T21" fmla="*/ 960 h 1825"/>
              <a:gd name="T22" fmla="*/ 1632 w 3841"/>
              <a:gd name="T23" fmla="*/ 1248 h 1825"/>
              <a:gd name="T24" fmla="*/ 1824 w 3841"/>
              <a:gd name="T25" fmla="*/ 1392 h 1825"/>
              <a:gd name="T26" fmla="*/ 2016 w 3841"/>
              <a:gd name="T27" fmla="*/ 1440 h 1825"/>
              <a:gd name="T28" fmla="*/ 2208 w 3841"/>
              <a:gd name="T29" fmla="*/ 1440 h 1825"/>
              <a:gd name="T30" fmla="*/ 2352 w 3841"/>
              <a:gd name="T31" fmla="*/ 1392 h 1825"/>
              <a:gd name="T32" fmla="*/ 2448 w 3841"/>
              <a:gd name="T33" fmla="*/ 1200 h 1825"/>
              <a:gd name="T34" fmla="*/ 2544 w 3841"/>
              <a:gd name="T35" fmla="*/ 864 h 1825"/>
              <a:gd name="T36" fmla="*/ 2640 w 3841"/>
              <a:gd name="T37" fmla="*/ 672 h 1825"/>
              <a:gd name="T38" fmla="*/ 2736 w 3841"/>
              <a:gd name="T39" fmla="*/ 624 h 1825"/>
              <a:gd name="T40" fmla="*/ 2832 w 3841"/>
              <a:gd name="T41" fmla="*/ 672 h 1825"/>
              <a:gd name="T42" fmla="*/ 3024 w 3841"/>
              <a:gd name="T43" fmla="*/ 1056 h 1825"/>
              <a:gd name="T44" fmla="*/ 3216 w 3841"/>
              <a:gd name="T45" fmla="*/ 1440 h 1825"/>
              <a:gd name="T46" fmla="*/ 3408 w 3841"/>
              <a:gd name="T47" fmla="*/ 1632 h 1825"/>
              <a:gd name="T48" fmla="*/ 3600 w 3841"/>
              <a:gd name="T49" fmla="*/ 1728 h 1825"/>
              <a:gd name="T50" fmla="*/ 3840 w 3841"/>
              <a:gd name="T51" fmla="*/ 1776 h 1825"/>
              <a:gd name="T52" fmla="*/ 3840 w 3841"/>
              <a:gd name="T53" fmla="*/ 1824 h 1825"/>
              <a:gd name="T54" fmla="*/ 0 w 3841"/>
              <a:gd name="T55" fmla="*/ 1824 h 1825"/>
              <a:gd name="T56" fmla="*/ 192 w 3841"/>
              <a:gd name="T57" fmla="*/ 1680 h 18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1"/>
              <a:gd name="T88" fmla="*/ 0 h 1825"/>
              <a:gd name="T89" fmla="*/ 3841 w 3841"/>
              <a:gd name="T90" fmla="*/ 1825 h 18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1" h="1825">
                <a:moveTo>
                  <a:pt x="192" y="1680"/>
                </a:moveTo>
                <a:lnTo>
                  <a:pt x="384" y="1440"/>
                </a:lnTo>
                <a:lnTo>
                  <a:pt x="480" y="1248"/>
                </a:lnTo>
                <a:lnTo>
                  <a:pt x="624" y="720"/>
                </a:lnTo>
                <a:lnTo>
                  <a:pt x="720" y="336"/>
                </a:lnTo>
                <a:lnTo>
                  <a:pt x="816" y="144"/>
                </a:lnTo>
                <a:lnTo>
                  <a:pt x="912" y="0"/>
                </a:lnTo>
                <a:lnTo>
                  <a:pt x="1008" y="0"/>
                </a:lnTo>
                <a:lnTo>
                  <a:pt x="1104" y="144"/>
                </a:lnTo>
                <a:lnTo>
                  <a:pt x="1296" y="528"/>
                </a:lnTo>
                <a:lnTo>
                  <a:pt x="1488" y="960"/>
                </a:lnTo>
                <a:lnTo>
                  <a:pt x="1632" y="1248"/>
                </a:lnTo>
                <a:lnTo>
                  <a:pt x="1824" y="1392"/>
                </a:lnTo>
                <a:lnTo>
                  <a:pt x="2016" y="1440"/>
                </a:lnTo>
                <a:lnTo>
                  <a:pt x="2208" y="1440"/>
                </a:lnTo>
                <a:lnTo>
                  <a:pt x="2352" y="1392"/>
                </a:lnTo>
                <a:lnTo>
                  <a:pt x="2448" y="1200"/>
                </a:lnTo>
                <a:lnTo>
                  <a:pt x="2544" y="864"/>
                </a:lnTo>
                <a:lnTo>
                  <a:pt x="2640" y="672"/>
                </a:lnTo>
                <a:lnTo>
                  <a:pt x="2736" y="624"/>
                </a:lnTo>
                <a:lnTo>
                  <a:pt x="2832" y="672"/>
                </a:lnTo>
                <a:lnTo>
                  <a:pt x="3024" y="1056"/>
                </a:lnTo>
                <a:lnTo>
                  <a:pt x="3216" y="1440"/>
                </a:lnTo>
                <a:lnTo>
                  <a:pt x="3408" y="1632"/>
                </a:lnTo>
                <a:lnTo>
                  <a:pt x="3600" y="1728"/>
                </a:lnTo>
                <a:lnTo>
                  <a:pt x="3840" y="1776"/>
                </a:lnTo>
                <a:lnTo>
                  <a:pt x="3840" y="1824"/>
                </a:lnTo>
                <a:lnTo>
                  <a:pt x="0" y="1824"/>
                </a:lnTo>
                <a:lnTo>
                  <a:pt x="192" y="1680"/>
                </a:lnTo>
              </a:path>
            </a:pathLst>
          </a:custGeom>
          <a:solidFill>
            <a:schemeClr val="bg1">
              <a:lumMod val="95000"/>
            </a:schemeClr>
          </a:solidFill>
          <a:ln w="12700" cap="rnd" cmpd="sng">
            <a:solidFill>
              <a:schemeClr val="tx1"/>
            </a:solidFill>
            <a:prstDash val="solid"/>
            <a:round/>
            <a:headEnd type="none" w="med" len="med"/>
            <a:tailEnd type="none" w="med" len="med"/>
          </a:ln>
        </p:spPr>
        <p:txBody>
          <a:bodyPr/>
          <a:lstStyle/>
          <a:p>
            <a:endParaRPr lang="en-US"/>
          </a:p>
        </p:txBody>
      </p:sp>
      <p:sp>
        <p:nvSpPr>
          <p:cNvPr id="41988" name="Rectangle 4"/>
          <p:cNvSpPr>
            <a:spLocks noChangeArrowheads="1"/>
          </p:cNvSpPr>
          <p:nvPr/>
        </p:nvSpPr>
        <p:spPr bwMode="auto">
          <a:xfrm>
            <a:off x="3717988" y="2662832"/>
            <a:ext cx="4819976" cy="3632200"/>
          </a:xfrm>
          <a:prstGeom prst="rect">
            <a:avLst/>
          </a:prstGeom>
          <a:noFill/>
          <a:ln w="25400">
            <a:solidFill>
              <a:schemeClr val="tx1"/>
            </a:solidFill>
            <a:miter lim="800000"/>
            <a:headEnd/>
            <a:tailEnd/>
          </a:ln>
        </p:spPr>
        <p:txBody>
          <a:bodyPr wrap="none" anchor="ctr"/>
          <a:lstStyle/>
          <a:p>
            <a:endParaRPr lang="en-US" dirty="0">
              <a:solidFill>
                <a:schemeClr val="tx2"/>
              </a:solidFill>
            </a:endParaRPr>
          </a:p>
        </p:txBody>
      </p:sp>
      <p:sp>
        <p:nvSpPr>
          <p:cNvPr id="41989" name="Rectangle 5"/>
          <p:cNvSpPr>
            <a:spLocks noChangeArrowheads="1"/>
          </p:cNvSpPr>
          <p:nvPr/>
        </p:nvSpPr>
        <p:spPr bwMode="auto">
          <a:xfrm>
            <a:off x="4057516" y="3150848"/>
            <a:ext cx="595654" cy="520655"/>
          </a:xfrm>
          <a:prstGeom prst="rect">
            <a:avLst/>
          </a:prstGeom>
          <a:noFill/>
          <a:ln w="12700">
            <a:noFill/>
            <a:miter lim="800000"/>
            <a:headEnd/>
            <a:tailEnd/>
          </a:ln>
        </p:spPr>
        <p:txBody>
          <a:bodyPr wrap="none" lIns="90488" tIns="44450" rIns="90488" bIns="44450">
            <a:spAutoFit/>
          </a:bodyPr>
          <a:lstStyle/>
          <a:p>
            <a:r>
              <a:rPr lang="cs-CZ" sz="2800" i="1" dirty="0">
                <a:latin typeface="+mj-lt"/>
              </a:rPr>
              <a:t>f</a:t>
            </a:r>
            <a:r>
              <a:rPr lang="cs-CZ" sz="2800" dirty="0">
                <a:latin typeface="+mj-lt"/>
              </a:rPr>
              <a:t>(</a:t>
            </a:r>
            <a:r>
              <a:rPr lang="cs-CZ" sz="2800" i="1" dirty="0">
                <a:latin typeface="+mj-lt"/>
              </a:rPr>
              <a:t>x</a:t>
            </a:r>
            <a:r>
              <a:rPr lang="cs-CZ" sz="2800" dirty="0">
                <a:latin typeface="+mj-lt"/>
              </a:rPr>
              <a:t>)</a:t>
            </a:r>
          </a:p>
        </p:txBody>
      </p:sp>
      <p:sp>
        <p:nvSpPr>
          <p:cNvPr id="41992" name="Freeform 8"/>
          <p:cNvSpPr>
            <a:spLocks/>
          </p:cNvSpPr>
          <p:nvPr/>
        </p:nvSpPr>
        <p:spPr bwMode="auto">
          <a:xfrm>
            <a:off x="3707904" y="4707532"/>
            <a:ext cx="3631368" cy="1601788"/>
          </a:xfrm>
          <a:custGeom>
            <a:avLst/>
            <a:gdLst>
              <a:gd name="T0" fmla="*/ 0 w 2881"/>
              <a:gd name="T1" fmla="*/ 1008 h 1009"/>
              <a:gd name="T2" fmla="*/ 336 w 2881"/>
              <a:gd name="T3" fmla="*/ 889 h 1009"/>
              <a:gd name="T4" fmla="*/ 576 w 2881"/>
              <a:gd name="T5" fmla="*/ 712 h 1009"/>
              <a:gd name="T6" fmla="*/ 768 w 2881"/>
              <a:gd name="T7" fmla="*/ 415 h 1009"/>
              <a:gd name="T8" fmla="*/ 912 w 2881"/>
              <a:gd name="T9" fmla="*/ 59 h 1009"/>
              <a:gd name="T10" fmla="*/ 1008 w 2881"/>
              <a:gd name="T11" fmla="*/ 0 h 1009"/>
              <a:gd name="T12" fmla="*/ 1104 w 2881"/>
              <a:gd name="T13" fmla="*/ 59 h 1009"/>
              <a:gd name="T14" fmla="*/ 1200 w 2881"/>
              <a:gd name="T15" fmla="*/ 237 h 1009"/>
              <a:gd name="T16" fmla="*/ 1296 w 2881"/>
              <a:gd name="T17" fmla="*/ 415 h 1009"/>
              <a:gd name="T18" fmla="*/ 1536 w 2881"/>
              <a:gd name="T19" fmla="*/ 720 h 1009"/>
              <a:gd name="T20" fmla="*/ 1824 w 2881"/>
              <a:gd name="T21" fmla="*/ 830 h 1009"/>
              <a:gd name="T22" fmla="*/ 2112 w 2881"/>
              <a:gd name="T23" fmla="*/ 889 h 1009"/>
              <a:gd name="T24" fmla="*/ 2496 w 2881"/>
              <a:gd name="T25" fmla="*/ 949 h 1009"/>
              <a:gd name="T26" fmla="*/ 2880 w 2881"/>
              <a:gd name="T27" fmla="*/ 1008 h 10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1"/>
              <a:gd name="T43" fmla="*/ 0 h 1009"/>
              <a:gd name="T44" fmla="*/ 2881 w 2881"/>
              <a:gd name="T45" fmla="*/ 1009 h 10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1" h="1009">
                <a:moveTo>
                  <a:pt x="0" y="1008"/>
                </a:moveTo>
                <a:lnTo>
                  <a:pt x="336" y="889"/>
                </a:lnTo>
                <a:lnTo>
                  <a:pt x="576" y="712"/>
                </a:lnTo>
                <a:lnTo>
                  <a:pt x="768" y="415"/>
                </a:lnTo>
                <a:lnTo>
                  <a:pt x="912" y="59"/>
                </a:lnTo>
                <a:lnTo>
                  <a:pt x="1008" y="0"/>
                </a:lnTo>
                <a:lnTo>
                  <a:pt x="1104" y="59"/>
                </a:lnTo>
                <a:lnTo>
                  <a:pt x="1200" y="237"/>
                </a:lnTo>
                <a:lnTo>
                  <a:pt x="1296" y="415"/>
                </a:lnTo>
                <a:lnTo>
                  <a:pt x="1536" y="720"/>
                </a:lnTo>
                <a:lnTo>
                  <a:pt x="1824" y="830"/>
                </a:lnTo>
                <a:lnTo>
                  <a:pt x="2112" y="889"/>
                </a:lnTo>
                <a:lnTo>
                  <a:pt x="2496" y="949"/>
                </a:lnTo>
                <a:lnTo>
                  <a:pt x="2880" y="1008"/>
                </a:lnTo>
              </a:path>
            </a:pathLst>
          </a:custGeom>
          <a:noFill/>
          <a:ln w="25400" cap="rnd" cmpd="sng">
            <a:solidFill>
              <a:srgbClr val="00B050"/>
            </a:solidFill>
            <a:prstDash val="solid"/>
            <a:round/>
            <a:headEnd type="none" w="med" len="med"/>
            <a:tailEnd type="none" w="med" len="med"/>
          </a:ln>
        </p:spPr>
        <p:txBody>
          <a:bodyPr/>
          <a:lstStyle/>
          <a:p>
            <a:endParaRPr lang="en-US"/>
          </a:p>
        </p:txBody>
      </p:sp>
      <p:sp>
        <p:nvSpPr>
          <p:cNvPr id="41993" name="Freeform 9"/>
          <p:cNvSpPr>
            <a:spLocks/>
          </p:cNvSpPr>
          <p:nvPr/>
        </p:nvSpPr>
        <p:spPr bwMode="auto">
          <a:xfrm>
            <a:off x="4857438" y="5164732"/>
            <a:ext cx="3691870" cy="1144588"/>
          </a:xfrm>
          <a:custGeom>
            <a:avLst/>
            <a:gdLst>
              <a:gd name="T0" fmla="*/ 2928 w 2929"/>
              <a:gd name="T1" fmla="*/ 672 h 721"/>
              <a:gd name="T2" fmla="*/ 2544 w 2929"/>
              <a:gd name="T3" fmla="*/ 635 h 721"/>
              <a:gd name="T4" fmla="*/ 2304 w 2929"/>
              <a:gd name="T5" fmla="*/ 508 h 721"/>
              <a:gd name="T6" fmla="*/ 2112 w 2929"/>
              <a:gd name="T7" fmla="*/ 296 h 721"/>
              <a:gd name="T8" fmla="*/ 1968 w 2929"/>
              <a:gd name="T9" fmla="*/ 96 h 721"/>
              <a:gd name="T10" fmla="*/ 1872 w 2929"/>
              <a:gd name="T11" fmla="*/ 0 h 721"/>
              <a:gd name="T12" fmla="*/ 1776 w 2929"/>
              <a:gd name="T13" fmla="*/ 42 h 721"/>
              <a:gd name="T14" fmla="*/ 1680 w 2929"/>
              <a:gd name="T15" fmla="*/ 169 h 721"/>
              <a:gd name="T16" fmla="*/ 1584 w 2929"/>
              <a:gd name="T17" fmla="*/ 296 h 721"/>
              <a:gd name="T18" fmla="*/ 1344 w 2929"/>
              <a:gd name="T19" fmla="*/ 480 h 721"/>
              <a:gd name="T20" fmla="*/ 1056 w 2929"/>
              <a:gd name="T21" fmla="*/ 593 h 721"/>
              <a:gd name="T22" fmla="*/ 768 w 2929"/>
              <a:gd name="T23" fmla="*/ 635 h 721"/>
              <a:gd name="T24" fmla="*/ 384 w 2929"/>
              <a:gd name="T25" fmla="*/ 678 h 721"/>
              <a:gd name="T26" fmla="*/ 0 w 2929"/>
              <a:gd name="T27" fmla="*/ 720 h 7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9"/>
              <a:gd name="T43" fmla="*/ 0 h 721"/>
              <a:gd name="T44" fmla="*/ 2929 w 2929"/>
              <a:gd name="T45" fmla="*/ 721 h 7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9" h="721">
                <a:moveTo>
                  <a:pt x="2928" y="672"/>
                </a:moveTo>
                <a:lnTo>
                  <a:pt x="2544" y="635"/>
                </a:lnTo>
                <a:lnTo>
                  <a:pt x="2304" y="508"/>
                </a:lnTo>
                <a:lnTo>
                  <a:pt x="2112" y="296"/>
                </a:lnTo>
                <a:lnTo>
                  <a:pt x="1968" y="96"/>
                </a:lnTo>
                <a:lnTo>
                  <a:pt x="1872" y="0"/>
                </a:lnTo>
                <a:lnTo>
                  <a:pt x="1776" y="42"/>
                </a:lnTo>
                <a:lnTo>
                  <a:pt x="1680" y="169"/>
                </a:lnTo>
                <a:lnTo>
                  <a:pt x="1584" y="296"/>
                </a:lnTo>
                <a:lnTo>
                  <a:pt x="1344" y="480"/>
                </a:lnTo>
                <a:lnTo>
                  <a:pt x="1056" y="593"/>
                </a:lnTo>
                <a:lnTo>
                  <a:pt x="768" y="635"/>
                </a:lnTo>
                <a:lnTo>
                  <a:pt x="384" y="678"/>
                </a:lnTo>
                <a:lnTo>
                  <a:pt x="0" y="720"/>
                </a:lnTo>
              </a:path>
            </a:pathLst>
          </a:custGeom>
          <a:noFill/>
          <a:ln w="25400" cap="rnd" cmpd="sng">
            <a:solidFill>
              <a:schemeClr val="accent2"/>
            </a:solidFill>
            <a:prstDash val="solid"/>
            <a:round/>
            <a:headEnd type="none" w="med" len="med"/>
            <a:tailEnd type="none" w="med" len="med"/>
          </a:ln>
        </p:spPr>
        <p:txBody>
          <a:bodyPr/>
          <a:lstStyle/>
          <a:p>
            <a:endParaRPr lang="en-US"/>
          </a:p>
        </p:txBody>
      </p:sp>
      <p:sp>
        <p:nvSpPr>
          <p:cNvPr id="41994" name="Rectangle 10"/>
          <p:cNvSpPr>
            <a:spLocks noChangeArrowheads="1"/>
          </p:cNvSpPr>
          <p:nvPr/>
        </p:nvSpPr>
        <p:spPr bwMode="auto">
          <a:xfrm>
            <a:off x="4516860" y="5333007"/>
            <a:ext cx="977833" cy="520655"/>
          </a:xfrm>
          <a:prstGeom prst="rect">
            <a:avLst/>
          </a:prstGeom>
          <a:noFill/>
          <a:ln w="12700">
            <a:noFill/>
            <a:miter lim="800000"/>
            <a:headEnd/>
            <a:tailEnd/>
          </a:ln>
        </p:spPr>
        <p:txBody>
          <a:bodyPr wrap="none" lIns="90488" tIns="44450" rIns="90488" bIns="44450">
            <a:spAutoFit/>
          </a:bodyPr>
          <a:lstStyle/>
          <a:p>
            <a:r>
              <a:rPr lang="cs-CZ" sz="2800" i="1" dirty="0" smtClean="0">
                <a:solidFill>
                  <a:srgbClr val="00B050"/>
                </a:solidFill>
                <a:latin typeface="+mj-lt"/>
              </a:rPr>
              <a:t>p</a:t>
            </a:r>
            <a:r>
              <a:rPr lang="en-US" sz="2800" i="1" baseline="-25000" dirty="0" smtClean="0">
                <a:solidFill>
                  <a:srgbClr val="00B050"/>
                </a:solidFill>
                <a:latin typeface="+mj-lt"/>
              </a:rPr>
              <a:t>a</a:t>
            </a:r>
            <a:r>
              <a:rPr lang="cs-CZ" sz="2800" dirty="0" smtClean="0">
                <a:solidFill>
                  <a:srgbClr val="00B050"/>
                </a:solidFill>
                <a:latin typeface="+mj-lt"/>
              </a:rPr>
              <a:t>(</a:t>
            </a:r>
            <a:r>
              <a:rPr lang="cs-CZ" sz="2800" i="1" dirty="0" smtClean="0">
                <a:solidFill>
                  <a:srgbClr val="00B050"/>
                </a:solidFill>
                <a:latin typeface="+mj-lt"/>
              </a:rPr>
              <a:t>x</a:t>
            </a:r>
            <a:r>
              <a:rPr lang="cs-CZ" sz="2800" dirty="0">
                <a:solidFill>
                  <a:srgbClr val="00B050"/>
                </a:solidFill>
                <a:latin typeface="+mj-lt"/>
              </a:rPr>
              <a:t>)</a:t>
            </a:r>
          </a:p>
        </p:txBody>
      </p:sp>
      <p:sp>
        <p:nvSpPr>
          <p:cNvPr id="41995" name="Rectangle 11"/>
          <p:cNvSpPr>
            <a:spLocks noChangeArrowheads="1"/>
          </p:cNvSpPr>
          <p:nvPr/>
        </p:nvSpPr>
        <p:spPr bwMode="auto">
          <a:xfrm>
            <a:off x="6700708" y="5561607"/>
            <a:ext cx="772568" cy="520655"/>
          </a:xfrm>
          <a:prstGeom prst="rect">
            <a:avLst/>
          </a:prstGeom>
          <a:noFill/>
          <a:ln w="12700">
            <a:noFill/>
            <a:miter lim="800000"/>
            <a:headEnd/>
            <a:tailEnd/>
          </a:ln>
        </p:spPr>
        <p:txBody>
          <a:bodyPr wrap="none" lIns="90488" tIns="44450" rIns="90488" bIns="44450">
            <a:spAutoFit/>
          </a:bodyPr>
          <a:lstStyle/>
          <a:p>
            <a:r>
              <a:rPr lang="cs-CZ" sz="2800" i="1" dirty="0" smtClean="0">
                <a:solidFill>
                  <a:schemeClr val="accent2"/>
                </a:solidFill>
                <a:latin typeface="+mj-lt"/>
              </a:rPr>
              <a:t>p</a:t>
            </a:r>
            <a:r>
              <a:rPr lang="en-US" sz="2800" i="1" baseline="-25000" dirty="0" smtClean="0">
                <a:solidFill>
                  <a:schemeClr val="accent2"/>
                </a:solidFill>
                <a:latin typeface="+mj-lt"/>
              </a:rPr>
              <a:t>b</a:t>
            </a:r>
            <a:r>
              <a:rPr lang="cs-CZ" sz="2800" dirty="0" smtClean="0">
                <a:solidFill>
                  <a:schemeClr val="accent2"/>
                </a:solidFill>
                <a:latin typeface="+mj-lt"/>
              </a:rPr>
              <a:t>(</a:t>
            </a:r>
            <a:r>
              <a:rPr lang="cs-CZ" sz="2800" i="1" dirty="0" smtClean="0">
                <a:solidFill>
                  <a:schemeClr val="accent2"/>
                </a:solidFill>
                <a:latin typeface="+mj-lt"/>
              </a:rPr>
              <a:t>x</a:t>
            </a:r>
            <a:r>
              <a:rPr lang="cs-CZ" sz="2800" dirty="0">
                <a:solidFill>
                  <a:schemeClr val="accent2"/>
                </a:solidFill>
                <a:latin typeface="+mj-lt"/>
              </a:rPr>
              <a:t>)</a:t>
            </a:r>
          </a:p>
        </p:txBody>
      </p:sp>
      <p:sp>
        <p:nvSpPr>
          <p:cNvPr id="4" name="TextBox 3"/>
          <p:cNvSpPr txBox="1"/>
          <p:nvPr/>
        </p:nvSpPr>
        <p:spPr>
          <a:xfrm>
            <a:off x="494797" y="971436"/>
            <a:ext cx="3054041" cy="461665"/>
          </a:xfrm>
          <a:prstGeom prst="rect">
            <a:avLst/>
          </a:prstGeom>
          <a:noFill/>
        </p:spPr>
        <p:txBody>
          <a:bodyPr wrap="none" rtlCol="0">
            <a:spAutoFit/>
          </a:bodyPr>
          <a:lstStyle/>
          <a:p>
            <a:r>
              <a:rPr lang="en-US" sz="2400" dirty="0" smtClean="0">
                <a:solidFill>
                  <a:schemeClr val="accent1"/>
                </a:solidFill>
                <a:latin typeface="+mj-lt"/>
              </a:rPr>
              <a:t>[</a:t>
            </a:r>
            <a:r>
              <a:rPr lang="cs-CZ" sz="2400" dirty="0" err="1" smtClean="0">
                <a:solidFill>
                  <a:schemeClr val="accent1"/>
                </a:solidFill>
                <a:latin typeface="+mj-lt"/>
              </a:rPr>
              <a:t>Veach</a:t>
            </a:r>
            <a:r>
              <a:rPr lang="cs-CZ" sz="2400" dirty="0" smtClean="0">
                <a:solidFill>
                  <a:schemeClr val="accent1"/>
                </a:solidFill>
                <a:latin typeface="+mj-lt"/>
              </a:rPr>
              <a:t> </a:t>
            </a:r>
            <a:r>
              <a:rPr lang="en-US" sz="2400" dirty="0">
                <a:solidFill>
                  <a:schemeClr val="accent1"/>
                </a:solidFill>
                <a:latin typeface="+mj-lt"/>
              </a:rPr>
              <a:t>&amp; </a:t>
            </a:r>
            <a:r>
              <a:rPr lang="en-US" sz="2400" dirty="0" err="1">
                <a:solidFill>
                  <a:schemeClr val="accent1"/>
                </a:solidFill>
                <a:latin typeface="+mj-lt"/>
              </a:rPr>
              <a:t>Guibas</a:t>
            </a:r>
            <a:r>
              <a:rPr lang="en-US" sz="2400" dirty="0">
                <a:solidFill>
                  <a:schemeClr val="accent1"/>
                </a:solidFill>
                <a:latin typeface="+mj-lt"/>
              </a:rPr>
              <a:t>, </a:t>
            </a:r>
            <a:r>
              <a:rPr lang="en-US" sz="2400" dirty="0" smtClean="0">
                <a:solidFill>
                  <a:schemeClr val="accent1"/>
                </a:solidFill>
                <a:latin typeface="+mj-lt"/>
              </a:rPr>
              <a:t>95]</a:t>
            </a:r>
            <a:endParaRPr lang="cs-CZ" sz="2400" dirty="0">
              <a:solidFill>
                <a:schemeClr val="accent1"/>
              </a:solidFill>
              <a:latin typeface="+mj-lt"/>
            </a:endParaRPr>
          </a:p>
        </p:txBody>
      </p:sp>
      <p:sp>
        <p:nvSpPr>
          <p:cNvPr id="14" name="Zástupný symbol pro číslo snímku 13"/>
          <p:cNvSpPr>
            <a:spLocks noGrp="1"/>
          </p:cNvSpPr>
          <p:nvPr>
            <p:ph type="sldNum" sz="quarter" idx="12"/>
          </p:nvPr>
        </p:nvSpPr>
        <p:spPr/>
        <p:txBody>
          <a:bodyPr/>
          <a:lstStyle/>
          <a:p>
            <a:pPr>
              <a:defRPr/>
            </a:pPr>
            <a:fld id="{81494967-73EE-4A75-A827-47B02327E019}" type="slidenum">
              <a:rPr lang="en-US" altLang="en-US" smtClean="0"/>
              <a:pPr>
                <a:defRPr/>
              </a:pPr>
              <a:t>15</a:t>
            </a:fld>
            <a:endParaRPr lang="en-US" altLang="en-US"/>
          </a:p>
        </p:txBody>
      </p:sp>
      <p:grpSp>
        <p:nvGrpSpPr>
          <p:cNvPr id="3" name="Skupina 4"/>
          <p:cNvGrpSpPr/>
          <p:nvPr/>
        </p:nvGrpSpPr>
        <p:grpSpPr>
          <a:xfrm>
            <a:off x="4300836" y="1484784"/>
            <a:ext cx="3223492" cy="1008112"/>
            <a:chOff x="4139952" y="836712"/>
            <a:chExt cx="3223492" cy="1008112"/>
          </a:xfrm>
        </p:grpSpPr>
        <p:graphicFrame>
          <p:nvGraphicFramePr>
            <p:cNvPr id="16" name="Object 2"/>
            <p:cNvGraphicFramePr>
              <a:graphicFrameLocks noChangeAspect="1"/>
            </p:cNvGraphicFramePr>
            <p:nvPr/>
          </p:nvGraphicFramePr>
          <p:xfrm>
            <a:off x="4216698" y="909266"/>
            <a:ext cx="2976562" cy="863600"/>
          </p:xfrm>
          <a:graphic>
            <a:graphicData uri="http://schemas.openxmlformats.org/presentationml/2006/ole">
              <p:oleObj spid="_x0000_s111618" name="Rovnice" r:id="rId4" imgW="1485720" imgH="431640" progId="Equation.3">
                <p:embed/>
              </p:oleObj>
            </a:graphicData>
          </a:graphic>
        </p:graphicFrame>
        <p:sp>
          <p:nvSpPr>
            <p:cNvPr id="17" name="Obdélník 16"/>
            <p:cNvSpPr/>
            <p:nvPr/>
          </p:nvSpPr>
          <p:spPr>
            <a:xfrm>
              <a:off x="4139952" y="836712"/>
              <a:ext cx="3223492" cy="100811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ovéPole 18"/>
          <p:cNvSpPr txBox="1"/>
          <p:nvPr/>
        </p:nvSpPr>
        <p:spPr>
          <a:xfrm>
            <a:off x="809531" y="1556792"/>
            <a:ext cx="1890261" cy="830997"/>
          </a:xfrm>
          <a:prstGeom prst="rect">
            <a:avLst/>
          </a:prstGeom>
          <a:noFill/>
        </p:spPr>
        <p:txBody>
          <a:bodyPr wrap="none" rtlCol="0">
            <a:spAutoFit/>
          </a:bodyPr>
          <a:lstStyle/>
          <a:p>
            <a:r>
              <a:rPr lang="en-US" sz="2400" b="1" dirty="0" smtClean="0">
                <a:solidFill>
                  <a:schemeClr val="tx2"/>
                </a:solidFill>
                <a:latin typeface="+mn-lt"/>
              </a:rPr>
              <a:t>Combined </a:t>
            </a:r>
          </a:p>
          <a:p>
            <a:r>
              <a:rPr lang="en-US" sz="2400" b="1" dirty="0" smtClean="0">
                <a:solidFill>
                  <a:schemeClr val="tx2"/>
                </a:solidFill>
                <a:latin typeface="+mn-lt"/>
              </a:rPr>
              <a:t>estimator:</a:t>
            </a:r>
          </a:p>
        </p:txBody>
      </p:sp>
      <p:cxnSp>
        <p:nvCxnSpPr>
          <p:cNvPr id="33" name="Přímá spojovací čára 32"/>
          <p:cNvCxnSpPr/>
          <p:nvPr/>
        </p:nvCxnSpPr>
        <p:spPr>
          <a:xfrm flipV="1">
            <a:off x="7020272" y="3933056"/>
            <a:ext cx="0" cy="2520280"/>
          </a:xfrm>
          <a:prstGeom prst="line">
            <a:avLst/>
          </a:prstGeom>
          <a:ln w="38100">
            <a:solidFill>
              <a:srgbClr val="00B05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5"/>
          <p:cNvSpPr>
            <a:spLocks noChangeArrowheads="1"/>
          </p:cNvSpPr>
          <p:nvPr/>
        </p:nvSpPr>
        <p:spPr bwMode="auto">
          <a:xfrm>
            <a:off x="7020272" y="6192600"/>
            <a:ext cx="500138" cy="520655"/>
          </a:xfrm>
          <a:prstGeom prst="rect">
            <a:avLst/>
          </a:prstGeom>
          <a:noFill/>
          <a:ln w="12700">
            <a:noFill/>
            <a:miter lim="800000"/>
            <a:headEnd/>
            <a:tailEnd/>
          </a:ln>
        </p:spPr>
        <p:txBody>
          <a:bodyPr wrap="none" lIns="90488" tIns="44450" rIns="90488" bIns="44450">
            <a:spAutoFit/>
          </a:bodyPr>
          <a:lstStyle/>
          <a:p>
            <a:r>
              <a:rPr lang="en-US" sz="2800" i="1" dirty="0" err="1" smtClean="0">
                <a:latin typeface="+mj-lt"/>
              </a:rPr>
              <a:t>x</a:t>
            </a:r>
            <a:r>
              <a:rPr lang="en-US" sz="2800" i="1" baseline="-25000" dirty="0" err="1" smtClean="0">
                <a:latin typeface="+mj-lt"/>
              </a:rPr>
              <a:t>a</a:t>
            </a:r>
            <a:endParaRPr lang="cs-CZ" sz="2800" dirty="0">
              <a:latin typeface="+mj-lt"/>
            </a:endParaRPr>
          </a:p>
        </p:txBody>
      </p:sp>
      <p:sp>
        <p:nvSpPr>
          <p:cNvPr id="20" name="Zástupný symbol pro zápatí 19"/>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extLst>
      <p:ext uri="{BB962C8B-B14F-4D97-AF65-F5344CB8AC3E}">
        <p14:creationId xmlns:p14="http://schemas.microsoft.com/office/powerpoint/2010/main" xmlns="" val="3495543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Multiple Importance Sampling (MIS)</a:t>
            </a:r>
            <a:endParaRPr lang="en-US" dirty="0"/>
          </a:p>
        </p:txBody>
      </p:sp>
      <p:sp>
        <p:nvSpPr>
          <p:cNvPr id="3" name="Zástupný symbol pro obsah 2"/>
          <p:cNvSpPr>
            <a:spLocks noGrp="1"/>
          </p:cNvSpPr>
          <p:nvPr>
            <p:ph idx="1"/>
          </p:nvPr>
        </p:nvSpPr>
        <p:spPr/>
        <p:txBody>
          <a:bodyPr/>
          <a:lstStyle/>
          <a:p>
            <a:endParaRPr lang="en-US" dirty="0"/>
          </a:p>
        </p:txBody>
      </p:sp>
      <p:grpSp>
        <p:nvGrpSpPr>
          <p:cNvPr id="5" name="Skupina 148"/>
          <p:cNvGrpSpPr/>
          <p:nvPr/>
        </p:nvGrpSpPr>
        <p:grpSpPr>
          <a:xfrm>
            <a:off x="1303800" y="3026436"/>
            <a:ext cx="2398398" cy="2664886"/>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95"/>
          <p:cNvCxnSpPr/>
          <p:nvPr/>
        </p:nvCxnSpPr>
        <p:spPr>
          <a:xfrm>
            <a:off x="2561684" y="3384850"/>
            <a:ext cx="908803" cy="817582"/>
          </a:xfrm>
          <a:prstGeom prst="line">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5496" y="3864187"/>
            <a:ext cx="1032572" cy="1064159"/>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4" name="Straight Arrow Connector 13"/>
          <p:cNvCxnSpPr/>
          <p:nvPr/>
        </p:nvCxnSpPr>
        <p:spPr>
          <a:xfrm flipH="1" flipV="1">
            <a:off x="927014" y="4635770"/>
            <a:ext cx="986999" cy="57907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3"/>
          <p:cNvCxnSpPr/>
          <p:nvPr/>
        </p:nvCxnSpPr>
        <p:spPr>
          <a:xfrm flipV="1">
            <a:off x="1999883" y="4255762"/>
            <a:ext cx="1534175" cy="992092"/>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2509259" y="3325489"/>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7" name="Oval 11"/>
          <p:cNvSpPr/>
          <p:nvPr/>
        </p:nvSpPr>
        <p:spPr>
          <a:xfrm>
            <a:off x="869982" y="4575788"/>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9" name="Oval 11"/>
          <p:cNvSpPr/>
          <p:nvPr/>
        </p:nvSpPr>
        <p:spPr>
          <a:xfrm>
            <a:off x="3476245" y="4204008"/>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20" name="Oval 11"/>
          <p:cNvSpPr/>
          <p:nvPr/>
        </p:nvSpPr>
        <p:spPr>
          <a:xfrm>
            <a:off x="1935427" y="5195529"/>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pSp>
        <p:nvGrpSpPr>
          <p:cNvPr id="33" name="Skupina 148"/>
          <p:cNvGrpSpPr/>
          <p:nvPr/>
        </p:nvGrpSpPr>
        <p:grpSpPr>
          <a:xfrm>
            <a:off x="5918018" y="3068369"/>
            <a:ext cx="2398398" cy="2664886"/>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4" name="Volný tvar 33"/>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Volný tvar 34"/>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Volný tvar 35"/>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olný tvar 36"/>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37"/>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95"/>
          <p:cNvCxnSpPr/>
          <p:nvPr/>
        </p:nvCxnSpPr>
        <p:spPr>
          <a:xfrm>
            <a:off x="7175902" y="3426783"/>
            <a:ext cx="863198" cy="1579557"/>
          </a:xfrm>
          <a:prstGeom prst="line">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pic>
        <p:nvPicPr>
          <p:cNvPr id="41"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649714" y="3906120"/>
            <a:ext cx="1032572" cy="1064159"/>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2" name="Straight Arrow Connector 13"/>
          <p:cNvCxnSpPr/>
          <p:nvPr/>
        </p:nvCxnSpPr>
        <p:spPr>
          <a:xfrm flipH="1" flipV="1">
            <a:off x="5541233" y="4677703"/>
            <a:ext cx="1968277" cy="65629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13"/>
          <p:cNvCxnSpPr/>
          <p:nvPr/>
        </p:nvCxnSpPr>
        <p:spPr>
          <a:xfrm flipV="1">
            <a:off x="7631430" y="5085185"/>
            <a:ext cx="396954" cy="245005"/>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4" name="Oval 11"/>
          <p:cNvSpPr/>
          <p:nvPr/>
        </p:nvSpPr>
        <p:spPr>
          <a:xfrm>
            <a:off x="7123477" y="3367422"/>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5" name="Oval 11"/>
          <p:cNvSpPr/>
          <p:nvPr/>
        </p:nvSpPr>
        <p:spPr>
          <a:xfrm>
            <a:off x="5484199" y="4617721"/>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6" name="Oval 11"/>
          <p:cNvSpPr/>
          <p:nvPr/>
        </p:nvSpPr>
        <p:spPr>
          <a:xfrm>
            <a:off x="8028384" y="5013176"/>
            <a:ext cx="112063" cy="11206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7" name="Oval 11"/>
          <p:cNvSpPr/>
          <p:nvPr/>
        </p:nvSpPr>
        <p:spPr>
          <a:xfrm>
            <a:off x="7524328" y="5301208"/>
            <a:ext cx="112063" cy="11206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53" name="TextovéPole 52"/>
          <p:cNvSpPr txBox="1"/>
          <p:nvPr/>
        </p:nvSpPr>
        <p:spPr>
          <a:xfrm>
            <a:off x="1211708" y="1772816"/>
            <a:ext cx="2496196" cy="461665"/>
          </a:xfrm>
          <a:prstGeom prst="rect">
            <a:avLst/>
          </a:prstGeom>
          <a:noFill/>
        </p:spPr>
        <p:txBody>
          <a:bodyPr wrap="none" rtlCol="0">
            <a:spAutoFit/>
          </a:bodyPr>
          <a:lstStyle/>
          <a:p>
            <a:r>
              <a:rPr lang="en-US" sz="2400" dirty="0" smtClean="0">
                <a:solidFill>
                  <a:schemeClr val="tx2"/>
                </a:solidFill>
                <a:latin typeface="+mn-lt"/>
              </a:rPr>
              <a:t>High MIS weight</a:t>
            </a:r>
          </a:p>
        </p:txBody>
      </p:sp>
      <p:sp>
        <p:nvSpPr>
          <p:cNvPr id="54" name="TextovéPole 53"/>
          <p:cNvSpPr txBox="1"/>
          <p:nvPr/>
        </p:nvSpPr>
        <p:spPr>
          <a:xfrm>
            <a:off x="5844392" y="1772816"/>
            <a:ext cx="2400016" cy="461665"/>
          </a:xfrm>
          <a:prstGeom prst="rect">
            <a:avLst/>
          </a:prstGeom>
          <a:noFill/>
        </p:spPr>
        <p:txBody>
          <a:bodyPr wrap="none" rtlCol="0">
            <a:spAutoFit/>
          </a:bodyPr>
          <a:lstStyle/>
          <a:p>
            <a:r>
              <a:rPr lang="en-US" sz="2400" dirty="0" smtClean="0">
                <a:solidFill>
                  <a:schemeClr val="tx2"/>
                </a:solidFill>
                <a:latin typeface="+mn-lt"/>
              </a:rPr>
              <a:t>Low MIS weight</a:t>
            </a:r>
          </a:p>
        </p:txBody>
      </p:sp>
      <p:sp>
        <p:nvSpPr>
          <p:cNvPr id="55" name="TextovéPole 54"/>
          <p:cNvSpPr txBox="1"/>
          <p:nvPr/>
        </p:nvSpPr>
        <p:spPr>
          <a:xfrm>
            <a:off x="5364088" y="2276872"/>
            <a:ext cx="3512500" cy="461665"/>
          </a:xfrm>
          <a:prstGeom prst="rect">
            <a:avLst/>
          </a:prstGeom>
          <a:noFill/>
        </p:spPr>
        <p:txBody>
          <a:bodyPr wrap="none" rtlCol="0">
            <a:spAutoFit/>
          </a:bodyPr>
          <a:lstStyle/>
          <a:p>
            <a:r>
              <a:rPr lang="en-US" sz="2400" b="1" dirty="0" smtClean="0">
                <a:solidFill>
                  <a:schemeClr val="tx2"/>
                </a:solidFill>
                <a:latin typeface="+mn-lt"/>
              </a:rPr>
              <a:t>Singularity cancelled</a:t>
            </a:r>
          </a:p>
        </p:txBody>
      </p:sp>
      <p:sp>
        <p:nvSpPr>
          <p:cNvPr id="48" name="Zástupný symbol pro číslo snímku 47"/>
          <p:cNvSpPr>
            <a:spLocks noGrp="1"/>
          </p:cNvSpPr>
          <p:nvPr>
            <p:ph type="sldNum" sz="quarter" idx="12"/>
          </p:nvPr>
        </p:nvSpPr>
        <p:spPr/>
        <p:txBody>
          <a:bodyPr/>
          <a:lstStyle/>
          <a:p>
            <a:pPr>
              <a:defRPr/>
            </a:pPr>
            <a:fld id="{81494967-73EE-4A75-A827-47B02327E019}" type="slidenum">
              <a:rPr lang="en-US" altLang="en-US" smtClean="0"/>
              <a:pPr>
                <a:defRPr/>
              </a:pPr>
              <a:t>16</a:t>
            </a:fld>
            <a:endParaRPr lang="en-US" altLang="en-US"/>
          </a:p>
        </p:txBody>
      </p:sp>
      <p:sp>
        <p:nvSpPr>
          <p:cNvPr id="49" name="Zástupný symbol pro zápatí 48"/>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tracing</a:t>
            </a:r>
            <a:endParaRPr lang="en-US" dirty="0"/>
          </a:p>
        </p:txBody>
      </p:sp>
      <p:sp>
        <p:nvSpPr>
          <p:cNvPr id="3" name="Zástupný symbol pro obsah 2"/>
          <p:cNvSpPr>
            <a:spLocks noGrp="1"/>
          </p:cNvSpPr>
          <p:nvPr>
            <p:ph idx="1"/>
          </p:nvPr>
        </p:nvSpPr>
        <p:spPr/>
        <p:txBody>
          <a:bodyPr/>
          <a:lstStyle/>
          <a:p>
            <a:endParaRPr lang="en-US" dirty="0" smtClean="0"/>
          </a:p>
          <a:p>
            <a:r>
              <a:rPr lang="en-US" dirty="0" smtClean="0"/>
              <a:t>Use </a:t>
            </a:r>
            <a:r>
              <a:rPr lang="en-US" b="1" dirty="0" smtClean="0"/>
              <a:t>all </a:t>
            </a:r>
            <a:r>
              <a:rPr lang="en-US" dirty="0" smtClean="0"/>
              <a:t>of the above sampling techniques</a:t>
            </a:r>
          </a:p>
          <a:p>
            <a:endParaRPr lang="en-US" dirty="0" smtClean="0"/>
          </a:p>
          <a:p>
            <a:r>
              <a:rPr lang="en-US" dirty="0" smtClean="0"/>
              <a:t>Combine using </a:t>
            </a:r>
            <a:r>
              <a:rPr lang="en-US" b="1" dirty="0" smtClean="0"/>
              <a:t>Multiple Importance Sampling</a:t>
            </a: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17</a:t>
            </a:fld>
            <a:endParaRPr lang="en-US" altLang="en-US"/>
          </a:p>
        </p:txBody>
      </p:sp>
      <p:sp>
        <p:nvSpPr>
          <p:cNvPr id="6" name="Zástupný symbol pro zápatí 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en-US" dirty="0"/>
          </a:p>
        </p:txBody>
      </p:sp>
      <p:sp>
        <p:nvSpPr>
          <p:cNvPr id="2" name="Nadpis 1"/>
          <p:cNvSpPr>
            <a:spLocks noGrp="1"/>
          </p:cNvSpPr>
          <p:nvPr>
            <p:ph type="title"/>
          </p:nvPr>
        </p:nvSpPr>
        <p:spPr/>
        <p:txBody>
          <a:bodyPr/>
          <a:lstStyle/>
          <a:p>
            <a:r>
              <a:rPr lang="en-US" dirty="0" smtClean="0"/>
              <a:t>BPT Implementation</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8" name="Straight Arrow Connector 9"/>
          <p:cNvCxnSpPr/>
          <p:nvPr/>
        </p:nvCxnSpPr>
        <p:spPr>
          <a:xfrm flipH="1">
            <a:off x="6228185" y="2506707"/>
            <a:ext cx="1080119" cy="2448272"/>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9"/>
          <p:cNvCxnSpPr>
            <a:endCxn id="35" idx="0"/>
          </p:cNvCxnSpPr>
          <p:nvPr/>
        </p:nvCxnSpPr>
        <p:spPr>
          <a:xfrm flipH="1">
            <a:off x="3532441" y="2506707"/>
            <a:ext cx="377586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9"/>
          <p:cNvCxnSpPr>
            <a:endCxn id="35" idx="0"/>
          </p:cNvCxnSpPr>
          <p:nvPr/>
        </p:nvCxnSpPr>
        <p:spPr>
          <a:xfrm flipH="1">
            <a:off x="3532441" y="2506707"/>
            <a:ext cx="1543615"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9"/>
          <p:cNvCxnSpPr>
            <a:stCxn id="32" idx="3"/>
          </p:cNvCxnSpPr>
          <p:nvPr/>
        </p:nvCxnSpPr>
        <p:spPr>
          <a:xfrm flipH="1">
            <a:off x="1835697" y="2473828"/>
            <a:ext cx="5467133" cy="183307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9"/>
          <p:cNvCxnSpPr>
            <a:endCxn id="30" idx="3"/>
          </p:cNvCxnSpPr>
          <p:nvPr/>
        </p:nvCxnSpPr>
        <p:spPr>
          <a:xfrm flipH="1">
            <a:off x="1758214" y="2463800"/>
            <a:ext cx="3299561" cy="1882236"/>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0" name="Volný tvar 89"/>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18</a:t>
            </a:fld>
            <a:endParaRPr lang="en-US" altLang="en-US"/>
          </a:p>
        </p:txBody>
      </p:sp>
      <p:sp>
        <p:nvSpPr>
          <p:cNvPr id="23" name="Zástupný symbol pro zápatí 22"/>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90" grpId="0" animBg="1"/>
      <p:bldP spid="35" grpId="0" animBg="1"/>
      <p:bldP spid="34"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67544" y="1508070"/>
            <a:ext cx="8208912" cy="4031908"/>
          </a:xfrm>
          <a:prstGeom prst="rect">
            <a:avLst/>
          </a:prstGeom>
          <a:noFill/>
          <a:ln w="12700">
            <a:noFill/>
            <a:miter lim="800000"/>
            <a:headEnd/>
            <a:tailEnd/>
          </a:ln>
        </p:spPr>
      </p:pic>
      <p:sp>
        <p:nvSpPr>
          <p:cNvPr id="2" name="Nadpis 1"/>
          <p:cNvSpPr>
            <a:spLocks noGrp="1"/>
          </p:cNvSpPr>
          <p:nvPr>
            <p:ph type="title"/>
          </p:nvPr>
        </p:nvSpPr>
        <p:spPr/>
        <p:txBody>
          <a:bodyPr/>
          <a:lstStyle/>
          <a:p>
            <a:r>
              <a:rPr lang="en-US" dirty="0" smtClean="0"/>
              <a:t>Results</a:t>
            </a:r>
            <a:endParaRPr lang="en-US" dirty="0"/>
          </a:p>
        </p:txBody>
      </p:sp>
      <p:sp>
        <p:nvSpPr>
          <p:cNvPr id="7" name="TextBox 4"/>
          <p:cNvSpPr txBox="1">
            <a:spLocks noChangeArrowheads="1"/>
          </p:cNvSpPr>
          <p:nvPr/>
        </p:nvSpPr>
        <p:spPr bwMode="auto">
          <a:xfrm>
            <a:off x="963115" y="5579948"/>
            <a:ext cx="2816797" cy="369332"/>
          </a:xfrm>
          <a:prstGeom prst="rect">
            <a:avLst/>
          </a:prstGeom>
          <a:noFill/>
          <a:ln w="9525">
            <a:noFill/>
            <a:miter lim="800000"/>
            <a:headEnd/>
            <a:tailEnd/>
          </a:ln>
        </p:spPr>
        <p:txBody>
          <a:bodyPr wrap="none">
            <a:spAutoFit/>
          </a:bodyPr>
          <a:lstStyle/>
          <a:p>
            <a:r>
              <a:rPr lang="cs-CZ" dirty="0">
                <a:latin typeface="+mj-lt"/>
              </a:rPr>
              <a:t>BPT, 25 </a:t>
            </a:r>
            <a:r>
              <a:rPr lang="en-US" dirty="0" smtClean="0">
                <a:latin typeface="+mj-lt"/>
              </a:rPr>
              <a:t>samples per pixel</a:t>
            </a:r>
            <a:endParaRPr lang="en-US" dirty="0">
              <a:latin typeface="+mj-lt"/>
            </a:endParaRPr>
          </a:p>
        </p:txBody>
      </p:sp>
      <p:sp>
        <p:nvSpPr>
          <p:cNvPr id="8" name="TextBox 5"/>
          <p:cNvSpPr txBox="1">
            <a:spLocks noChangeArrowheads="1"/>
          </p:cNvSpPr>
          <p:nvPr/>
        </p:nvSpPr>
        <p:spPr bwMode="auto">
          <a:xfrm>
            <a:off x="5281985" y="5579948"/>
            <a:ext cx="2667718" cy="369332"/>
          </a:xfrm>
          <a:prstGeom prst="rect">
            <a:avLst/>
          </a:prstGeom>
          <a:noFill/>
          <a:ln w="9525">
            <a:noFill/>
            <a:miter lim="800000"/>
            <a:headEnd/>
            <a:tailEnd/>
          </a:ln>
        </p:spPr>
        <p:txBody>
          <a:bodyPr wrap="none">
            <a:spAutoFit/>
          </a:bodyPr>
          <a:lstStyle/>
          <a:p>
            <a:r>
              <a:rPr lang="cs-CZ" dirty="0">
                <a:latin typeface="+mj-lt"/>
              </a:rPr>
              <a:t>PT, 56 </a:t>
            </a:r>
            <a:r>
              <a:rPr lang="en-US" dirty="0" smtClean="0">
                <a:latin typeface="+mj-lt"/>
              </a:rPr>
              <a:t>samples per pixel</a:t>
            </a:r>
            <a:endParaRPr lang="en-US" dirty="0">
              <a:latin typeface="+mj-lt"/>
            </a:endParaRPr>
          </a:p>
        </p:txBody>
      </p:sp>
      <p:sp>
        <p:nvSpPr>
          <p:cNvPr id="9" name="TextBox 6"/>
          <p:cNvSpPr txBox="1"/>
          <p:nvPr/>
        </p:nvSpPr>
        <p:spPr>
          <a:xfrm rot="16200000">
            <a:off x="7850467" y="3354148"/>
            <a:ext cx="2146742" cy="369332"/>
          </a:xfrm>
          <a:prstGeom prst="rect">
            <a:avLst/>
          </a:prstGeom>
          <a:noFill/>
        </p:spPr>
        <p:txBody>
          <a:bodyPr wrap="none" rtlCol="0">
            <a:spAutoFit/>
          </a:bodyPr>
          <a:lstStyle/>
          <a:p>
            <a:r>
              <a:rPr lang="cs-CZ" dirty="0" smtClean="0">
                <a:latin typeface="+mj-lt"/>
              </a:rPr>
              <a:t>Image</a:t>
            </a:r>
            <a:r>
              <a:rPr lang="en-US" dirty="0" smtClean="0">
                <a:latin typeface="+mj-lt"/>
              </a:rPr>
              <a:t>s</a:t>
            </a:r>
            <a:r>
              <a:rPr lang="cs-CZ" dirty="0" smtClean="0">
                <a:latin typeface="+mj-lt"/>
              </a:rPr>
              <a:t>: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
        <p:nvSpPr>
          <p:cNvPr id="10" name="Obdélník 9"/>
          <p:cNvSpPr/>
          <p:nvPr/>
        </p:nvSpPr>
        <p:spPr>
          <a:xfrm>
            <a:off x="467544" y="1505597"/>
            <a:ext cx="4057564" cy="40371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p:cNvSpPr/>
          <p:nvPr/>
        </p:nvSpPr>
        <p:spPr>
          <a:xfrm>
            <a:off x="4634821" y="1511116"/>
            <a:ext cx="4041635" cy="402414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ástupný symbol pro číslo snímku 11"/>
          <p:cNvSpPr>
            <a:spLocks noGrp="1"/>
          </p:cNvSpPr>
          <p:nvPr>
            <p:ph type="sldNum" sz="quarter" idx="12"/>
          </p:nvPr>
        </p:nvSpPr>
        <p:spPr/>
        <p:txBody>
          <a:bodyPr/>
          <a:lstStyle/>
          <a:p>
            <a:pPr>
              <a:defRPr/>
            </a:pPr>
            <a:fld id="{81494967-73EE-4A75-A827-47B02327E019}" type="slidenum">
              <a:rPr lang="en-US" altLang="en-US" smtClean="0"/>
              <a:pPr>
                <a:defRPr/>
              </a:pPr>
              <a:t>19</a:t>
            </a:fld>
            <a:endParaRPr lang="en-US" altLang="en-US"/>
          </a:p>
        </p:txBody>
      </p:sp>
      <p:sp>
        <p:nvSpPr>
          <p:cNvPr id="13" name="Zástupný symbol pro zápatí 12"/>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délník 56"/>
          <p:cNvSpPr/>
          <p:nvPr/>
        </p:nvSpPr>
        <p:spPr>
          <a:xfrm>
            <a:off x="6084168" y="2276872"/>
            <a:ext cx="3011706" cy="3168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en-US" dirty="0" smtClean="0"/>
              <a:t>Bidirectional path sampling</a:t>
            </a:r>
            <a:endParaRPr lang="cs-CZ" dirty="0"/>
          </a:p>
        </p:txBody>
      </p:sp>
      <p:sp>
        <p:nvSpPr>
          <p:cNvPr id="3" name="Zástupný symbol pro obsah 2"/>
          <p:cNvSpPr>
            <a:spLocks noGrp="1"/>
          </p:cNvSpPr>
          <p:nvPr>
            <p:ph idx="1"/>
          </p:nvPr>
        </p:nvSpPr>
        <p:spPr/>
        <p:txBody>
          <a:bodyPr/>
          <a:lstStyle/>
          <a:p>
            <a:r>
              <a:rPr lang="en-US" dirty="0" smtClean="0"/>
              <a:t>Algorithms = different path sampling techniques</a:t>
            </a:r>
            <a:endParaRPr lang="cs-CZ" dirty="0" smtClean="0"/>
          </a:p>
          <a:p>
            <a:endParaRPr lang="cs-CZ" dirty="0"/>
          </a:p>
        </p:txBody>
      </p:sp>
      <p:grpSp>
        <p:nvGrpSpPr>
          <p:cNvPr id="4" name="Skupina 19"/>
          <p:cNvGrpSpPr/>
          <p:nvPr/>
        </p:nvGrpSpPr>
        <p:grpSpPr>
          <a:xfrm>
            <a:off x="35496" y="3263249"/>
            <a:ext cx="2521406" cy="1828800"/>
            <a:chOff x="2493350" y="2161456"/>
            <a:chExt cx="5956738" cy="4320480"/>
          </a:xfrm>
        </p:grpSpPr>
        <p:grpSp>
          <p:nvGrpSpPr>
            <p:cNvPr id="5"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5"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7"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8"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9"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20" name="Skupina 35"/>
          <p:cNvGrpSpPr/>
          <p:nvPr/>
        </p:nvGrpSpPr>
        <p:grpSpPr>
          <a:xfrm>
            <a:off x="3084105" y="3263249"/>
            <a:ext cx="2544867" cy="1845817"/>
            <a:chOff x="2493350" y="2161456"/>
            <a:chExt cx="5956738" cy="4320480"/>
          </a:xfrm>
        </p:grpSpPr>
        <p:grpSp>
          <p:nvGrpSpPr>
            <p:cNvPr id="21" name="Skupina 20"/>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9"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0"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2"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3"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36" name="Skupina 51"/>
          <p:cNvGrpSpPr/>
          <p:nvPr/>
        </p:nvGrpSpPr>
        <p:grpSpPr>
          <a:xfrm>
            <a:off x="6156176" y="3263249"/>
            <a:ext cx="2522876" cy="1829866"/>
            <a:chOff x="2493350" y="2161456"/>
            <a:chExt cx="5956738" cy="4320480"/>
          </a:xfrm>
        </p:grpSpPr>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solid"/>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
        <p:nvSpPr>
          <p:cNvPr id="53" name="TextovéPole 52"/>
          <p:cNvSpPr txBox="1"/>
          <p:nvPr/>
        </p:nvSpPr>
        <p:spPr>
          <a:xfrm>
            <a:off x="650707" y="2516778"/>
            <a:ext cx="2121093" cy="461665"/>
          </a:xfrm>
          <a:prstGeom prst="rect">
            <a:avLst/>
          </a:prstGeom>
          <a:noFill/>
        </p:spPr>
        <p:txBody>
          <a:bodyPr wrap="none" rtlCol="0">
            <a:spAutoFit/>
          </a:bodyPr>
          <a:lstStyle/>
          <a:p>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4" name="TextovéPole 53"/>
          <p:cNvSpPr txBox="1"/>
          <p:nvPr/>
        </p:nvSpPr>
        <p:spPr>
          <a:xfrm>
            <a:off x="3707904" y="2516778"/>
            <a:ext cx="2220480" cy="461665"/>
          </a:xfrm>
          <a:prstGeom prst="rect">
            <a:avLst/>
          </a:prstGeom>
          <a:noFill/>
        </p:spPr>
        <p:txBody>
          <a:bodyPr wrap="none" rtlCol="0">
            <a:spAutoFit/>
          </a:bodyPr>
          <a:lstStyle/>
          <a:p>
            <a:r>
              <a:rPr lang="en-US" sz="2400" b="1" dirty="0" smtClean="0">
                <a:solidFill>
                  <a:schemeClr val="tx2"/>
                </a:solidFill>
                <a:latin typeface="+mn-lt"/>
              </a:rPr>
              <a:t>Light tracing</a:t>
            </a:r>
            <a:endParaRPr lang="cs-CZ" sz="2400" b="1" dirty="0" smtClean="0">
              <a:solidFill>
                <a:schemeClr val="tx2"/>
              </a:solidFill>
              <a:latin typeface="+mn-lt"/>
            </a:endParaRPr>
          </a:p>
        </p:txBody>
      </p:sp>
      <p:sp>
        <p:nvSpPr>
          <p:cNvPr id="55" name="TextovéPole 54"/>
          <p:cNvSpPr txBox="1"/>
          <p:nvPr/>
        </p:nvSpPr>
        <p:spPr>
          <a:xfrm>
            <a:off x="6672000" y="2333853"/>
            <a:ext cx="2265364" cy="830997"/>
          </a:xfrm>
          <a:prstGeom prst="rect">
            <a:avLst/>
          </a:prstGeom>
          <a:noFill/>
        </p:spPr>
        <p:txBody>
          <a:bodyPr wrap="none" rtlCol="0">
            <a:spAutoFit/>
          </a:bodyPr>
          <a:lstStyle/>
          <a:p>
            <a:pPr algn="ctr"/>
            <a:r>
              <a:rPr lang="en-US" sz="2400" b="1" dirty="0" smtClean="0">
                <a:solidFill>
                  <a:schemeClr val="tx2"/>
                </a:solidFill>
                <a:latin typeface="+mn-lt"/>
              </a:rPr>
              <a:t>Bidirectional</a:t>
            </a:r>
            <a:br>
              <a:rPr lang="en-US" sz="2400" b="1" dirty="0" smtClean="0">
                <a:solidFill>
                  <a:schemeClr val="tx2"/>
                </a:solidFill>
                <a:latin typeface="+mn-lt"/>
              </a:rPr>
            </a:br>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6" name="Zástupný symbol pro číslo snímku 55"/>
          <p:cNvSpPr>
            <a:spLocks noGrp="1"/>
          </p:cNvSpPr>
          <p:nvPr>
            <p:ph type="sldNum" sz="quarter" idx="12"/>
          </p:nvPr>
        </p:nvSpPr>
        <p:spPr/>
        <p:txBody>
          <a:bodyPr/>
          <a:lstStyle/>
          <a:p>
            <a:pPr>
              <a:defRPr/>
            </a:pPr>
            <a:fld id="{81494967-73EE-4A75-A827-47B02327E019}" type="slidenum">
              <a:rPr lang="en-US" altLang="en-US" smtClean="0"/>
              <a:pPr>
                <a:defRPr/>
              </a:pPr>
              <a:t>2</a:t>
            </a:fld>
            <a:endParaRPr lang="en-US" altLang="en-US"/>
          </a:p>
        </p:txBody>
      </p:sp>
      <p:sp>
        <p:nvSpPr>
          <p:cNvPr id="58" name="Zástupný symbol pro zápatí 57"/>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Limitations of local path sampling</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Insufficient path sampling techniques</a:t>
            </a:r>
            <a:endParaRPr lang="en-US" dirty="0"/>
          </a:p>
        </p:txBody>
      </p:sp>
      <p:sp>
        <p:nvSpPr>
          <p:cNvPr id="3" name="Zástupný symbol pro obsah 2"/>
          <p:cNvSpPr>
            <a:spLocks noGrp="1"/>
          </p:cNvSpPr>
          <p:nvPr>
            <p:ph idx="1"/>
          </p:nvPr>
        </p:nvSpPr>
        <p:spPr/>
        <p:txBody>
          <a:bodyPr/>
          <a:lstStyle/>
          <a:p>
            <a:endParaRPr lang="en-US" dirty="0"/>
          </a:p>
        </p:txBody>
      </p:sp>
      <p:pic>
        <p:nvPicPr>
          <p:cNvPr id="55298" name="Picture 2" descr="C:\devel\2012-importance\paper\supplemental-images\Pool scene\Reference image.png"/>
          <p:cNvPicPr>
            <a:picLocks noChangeAspect="1" noChangeArrowheads="1"/>
          </p:cNvPicPr>
          <p:nvPr/>
        </p:nvPicPr>
        <p:blipFill>
          <a:blip r:embed="rId3" cstate="print"/>
          <a:srcRect/>
          <a:stretch>
            <a:fillRect/>
          </a:stretch>
        </p:blipFill>
        <p:spPr bwMode="auto">
          <a:xfrm>
            <a:off x="1907" y="0"/>
            <a:ext cx="9142093" cy="6858000"/>
          </a:xfrm>
          <a:prstGeom prst="rect">
            <a:avLst/>
          </a:prstGeom>
          <a:noFill/>
        </p:spPr>
      </p:pic>
      <p:sp>
        <p:nvSpPr>
          <p:cNvPr id="8" name="TextovéPole 7"/>
          <p:cNvSpPr txBox="1"/>
          <p:nvPr/>
        </p:nvSpPr>
        <p:spPr>
          <a:xfrm>
            <a:off x="46374" y="6381328"/>
            <a:ext cx="3174267"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mn-lt"/>
              </a:rPr>
              <a:t>Reference solution</a:t>
            </a:r>
          </a:p>
        </p:txBody>
      </p:sp>
      <p:pic>
        <p:nvPicPr>
          <p:cNvPr id="55301" name="Picture 5" descr="C:\devel\2012-importance\paper\supplemental-images\Pool scene\Bidirectional Path Tracing.png"/>
          <p:cNvPicPr>
            <a:picLocks noChangeAspect="1" noChangeArrowheads="1"/>
          </p:cNvPicPr>
          <p:nvPr/>
        </p:nvPicPr>
        <p:blipFill>
          <a:blip r:embed="rId4" cstate="print"/>
          <a:srcRect l="51575"/>
          <a:stretch>
            <a:fillRect/>
          </a:stretch>
        </p:blipFill>
        <p:spPr bwMode="auto">
          <a:xfrm>
            <a:off x="4716016" y="0"/>
            <a:ext cx="4427984" cy="6859429"/>
          </a:xfrm>
          <a:prstGeom prst="rect">
            <a:avLst/>
          </a:prstGeom>
          <a:noFill/>
          <a:ln w="12700">
            <a:solidFill>
              <a:schemeClr val="tx1"/>
            </a:solidFill>
          </a:ln>
        </p:spPr>
      </p:pic>
      <p:sp>
        <p:nvSpPr>
          <p:cNvPr id="10" name="TextovéPole 9"/>
          <p:cNvSpPr txBox="1"/>
          <p:nvPr/>
        </p:nvSpPr>
        <p:spPr>
          <a:xfrm>
            <a:off x="4932040" y="6396335"/>
            <a:ext cx="4265911"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mn-lt"/>
              </a:rPr>
              <a:t>Bidirectional path tracing</a:t>
            </a:r>
          </a:p>
        </p:txBody>
      </p:sp>
      <p:sp>
        <p:nvSpPr>
          <p:cNvPr id="9" name="Zástupný symbol pro číslo snímku 8"/>
          <p:cNvSpPr>
            <a:spLocks noGrp="1"/>
          </p:cNvSpPr>
          <p:nvPr>
            <p:ph type="sldNum" sz="quarter" idx="12"/>
          </p:nvPr>
        </p:nvSpPr>
        <p:spPr/>
        <p:txBody>
          <a:bodyPr/>
          <a:lstStyle/>
          <a:p>
            <a:pPr>
              <a:defRPr/>
            </a:pPr>
            <a:fld id="{81494967-73EE-4A75-A827-47B02327E019}" type="slidenum">
              <a:rPr lang="en-US" altLang="en-US" smtClean="0"/>
              <a:pPr>
                <a:defRPr/>
              </a:pPr>
              <a:t>21</a:t>
            </a:fld>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5301"/>
                                        </p:tgtEl>
                                        <p:attrNameLst>
                                          <p:attrName>style.visibility</p:attrName>
                                        </p:attrNameLst>
                                      </p:cBhvr>
                                      <p:to>
                                        <p:strVal val="visible"/>
                                      </p:to>
                                    </p:set>
                                    <p:animEffect transition="in" filter="fade">
                                      <p:cBhvr>
                                        <p:cTn id="10"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Insufficient path sampling techniques</a:t>
            </a:r>
            <a:endParaRPr lang="cs-CZ" dirty="0"/>
          </a:p>
        </p:txBody>
      </p:sp>
      <p:sp>
        <p:nvSpPr>
          <p:cNvPr id="3" name="Content Placeholder 2"/>
          <p:cNvSpPr>
            <a:spLocks noGrp="1"/>
          </p:cNvSpPr>
          <p:nvPr>
            <p:ph idx="1"/>
          </p:nvPr>
        </p:nvSpPr>
        <p:spPr/>
        <p:txBody>
          <a:bodyPr/>
          <a:lstStyle/>
          <a:p>
            <a:r>
              <a:rPr lang="en-US" dirty="0" smtClean="0"/>
              <a:t>Some paths sampled with zero (or very small) probability</a:t>
            </a:r>
            <a:endParaRPr lang="cs-CZ" dirty="0" smtClean="0"/>
          </a:p>
        </p:txBody>
      </p:sp>
      <p:sp>
        <p:nvSpPr>
          <p:cNvPr id="12" name="Sun 41"/>
          <p:cNvSpPr/>
          <p:nvPr/>
        </p:nvSpPr>
        <p:spPr>
          <a:xfrm rot="1134788">
            <a:off x="6747076" y="2651748"/>
            <a:ext cx="642942" cy="642942"/>
          </a:xfrm>
          <a:prstGeom prst="sun">
            <a:avLst/>
          </a:prstGeom>
          <a:solidFill>
            <a:srgbClr val="FFCC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4" name="Group 64"/>
          <p:cNvGrpSpPr/>
          <p:nvPr/>
        </p:nvGrpSpPr>
        <p:grpSpPr>
          <a:xfrm>
            <a:off x="1575815" y="2967011"/>
            <a:ext cx="410270" cy="298378"/>
            <a:chOff x="3192789" y="1005143"/>
            <a:chExt cx="785815" cy="571503"/>
          </a:xfrm>
        </p:grpSpPr>
        <p:sp>
          <p:nvSpPr>
            <p:cNvPr id="17" name="Isosceles Triangle 65"/>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18" name="Rectangle 66"/>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640003" name="AutoShape 3"/>
          <p:cNvSpPr>
            <a:spLocks noChangeAspect="1" noChangeArrowheads="1" noTextEdit="1"/>
          </p:cNvSpPr>
          <p:nvPr/>
        </p:nvSpPr>
        <p:spPr bwMode="auto">
          <a:xfrm>
            <a:off x="2195736" y="2996952"/>
            <a:ext cx="3886200" cy="1730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grpSp>
        <p:nvGrpSpPr>
          <p:cNvPr id="5" name="Skupina 61"/>
          <p:cNvGrpSpPr/>
          <p:nvPr/>
        </p:nvGrpSpPr>
        <p:grpSpPr>
          <a:xfrm>
            <a:off x="1907704" y="3212692"/>
            <a:ext cx="4934942" cy="2057040"/>
            <a:chOff x="2671986" y="3798441"/>
            <a:chExt cx="3206750" cy="1336675"/>
          </a:xfrm>
        </p:grpSpPr>
        <p:sp>
          <p:nvSpPr>
            <p:cNvPr id="640005" name="Freeform 5"/>
            <p:cNvSpPr>
              <a:spLocks/>
            </p:cNvSpPr>
            <p:nvPr/>
          </p:nvSpPr>
          <p:spPr bwMode="auto">
            <a:xfrm>
              <a:off x="3157761" y="4437112"/>
              <a:ext cx="2251075" cy="692150"/>
            </a:xfrm>
            <a:custGeom>
              <a:avLst/>
              <a:gdLst/>
              <a:ahLst/>
              <a:cxnLst>
                <a:cxn ang="0">
                  <a:pos x="172" y="20"/>
                </a:cxn>
                <a:cxn ang="0">
                  <a:pos x="150" y="42"/>
                </a:cxn>
                <a:cxn ang="0">
                  <a:pos x="106" y="52"/>
                </a:cxn>
                <a:cxn ang="0">
                  <a:pos x="72" y="52"/>
                </a:cxn>
                <a:cxn ang="0">
                  <a:pos x="26" y="38"/>
                </a:cxn>
                <a:cxn ang="0">
                  <a:pos x="2" y="10"/>
                </a:cxn>
                <a:cxn ang="0">
                  <a:pos x="1418" y="436"/>
                </a:cxn>
                <a:cxn ang="0">
                  <a:pos x="1416" y="12"/>
                </a:cxn>
                <a:cxn ang="0">
                  <a:pos x="1390" y="38"/>
                </a:cxn>
                <a:cxn ang="0">
                  <a:pos x="1342" y="52"/>
                </a:cxn>
                <a:cxn ang="0">
                  <a:pos x="1294" y="52"/>
                </a:cxn>
                <a:cxn ang="0">
                  <a:pos x="1268" y="42"/>
                </a:cxn>
                <a:cxn ang="0">
                  <a:pos x="1260" y="18"/>
                </a:cxn>
                <a:cxn ang="0">
                  <a:pos x="1256" y="28"/>
                </a:cxn>
                <a:cxn ang="0">
                  <a:pos x="1224" y="52"/>
                </a:cxn>
                <a:cxn ang="0">
                  <a:pos x="1170" y="64"/>
                </a:cxn>
                <a:cxn ang="0">
                  <a:pos x="1134" y="64"/>
                </a:cxn>
                <a:cxn ang="0">
                  <a:pos x="1088" y="54"/>
                </a:cxn>
                <a:cxn ang="0">
                  <a:pos x="1064" y="32"/>
                </a:cxn>
                <a:cxn ang="0">
                  <a:pos x="1060" y="32"/>
                </a:cxn>
                <a:cxn ang="0">
                  <a:pos x="1036" y="48"/>
                </a:cxn>
                <a:cxn ang="0">
                  <a:pos x="972" y="52"/>
                </a:cxn>
                <a:cxn ang="0">
                  <a:pos x="924" y="50"/>
                </a:cxn>
                <a:cxn ang="0">
                  <a:pos x="896" y="36"/>
                </a:cxn>
                <a:cxn ang="0">
                  <a:pos x="890" y="18"/>
                </a:cxn>
                <a:cxn ang="0">
                  <a:pos x="878" y="40"/>
                </a:cxn>
                <a:cxn ang="0">
                  <a:pos x="842" y="48"/>
                </a:cxn>
                <a:cxn ang="0">
                  <a:pos x="776" y="48"/>
                </a:cxn>
                <a:cxn ang="0">
                  <a:pos x="744" y="38"/>
                </a:cxn>
                <a:cxn ang="0">
                  <a:pos x="732" y="14"/>
                </a:cxn>
                <a:cxn ang="0">
                  <a:pos x="730" y="24"/>
                </a:cxn>
                <a:cxn ang="0">
                  <a:pos x="694" y="44"/>
                </a:cxn>
                <a:cxn ang="0">
                  <a:pos x="618" y="52"/>
                </a:cxn>
                <a:cxn ang="0">
                  <a:pos x="584" y="50"/>
                </a:cxn>
                <a:cxn ang="0">
                  <a:pos x="540" y="36"/>
                </a:cxn>
                <a:cxn ang="0">
                  <a:pos x="522" y="10"/>
                </a:cxn>
                <a:cxn ang="0">
                  <a:pos x="516" y="30"/>
                </a:cxn>
                <a:cxn ang="0">
                  <a:pos x="488" y="48"/>
                </a:cxn>
                <a:cxn ang="0">
                  <a:pos x="442" y="52"/>
                </a:cxn>
                <a:cxn ang="0">
                  <a:pos x="408" y="50"/>
                </a:cxn>
                <a:cxn ang="0">
                  <a:pos x="366" y="34"/>
                </a:cxn>
                <a:cxn ang="0">
                  <a:pos x="350" y="6"/>
                </a:cxn>
                <a:cxn ang="0">
                  <a:pos x="344" y="26"/>
                </a:cxn>
                <a:cxn ang="0">
                  <a:pos x="314" y="46"/>
                </a:cxn>
                <a:cxn ang="0">
                  <a:pos x="266" y="52"/>
                </a:cxn>
                <a:cxn ang="0">
                  <a:pos x="230" y="50"/>
                </a:cxn>
                <a:cxn ang="0">
                  <a:pos x="190" y="36"/>
                </a:cxn>
                <a:cxn ang="0">
                  <a:pos x="174" y="10"/>
                </a:cxn>
              </a:cxnLst>
              <a:rect l="0" t="0" r="r" b="b"/>
              <a:pathLst>
                <a:path w="1418" h="436">
                  <a:moveTo>
                    <a:pt x="174" y="10"/>
                  </a:moveTo>
                  <a:lnTo>
                    <a:pt x="174" y="10"/>
                  </a:lnTo>
                  <a:lnTo>
                    <a:pt x="172" y="20"/>
                  </a:lnTo>
                  <a:lnTo>
                    <a:pt x="168" y="30"/>
                  </a:lnTo>
                  <a:lnTo>
                    <a:pt x="160" y="36"/>
                  </a:lnTo>
                  <a:lnTo>
                    <a:pt x="150" y="42"/>
                  </a:lnTo>
                  <a:lnTo>
                    <a:pt x="138" y="48"/>
                  </a:lnTo>
                  <a:lnTo>
                    <a:pt x="124" y="50"/>
                  </a:lnTo>
                  <a:lnTo>
                    <a:pt x="106" y="52"/>
                  </a:lnTo>
                  <a:lnTo>
                    <a:pt x="90" y="52"/>
                  </a:lnTo>
                  <a:lnTo>
                    <a:pt x="90" y="52"/>
                  </a:lnTo>
                  <a:lnTo>
                    <a:pt x="72" y="52"/>
                  </a:lnTo>
                  <a:lnTo>
                    <a:pt x="54" y="48"/>
                  </a:lnTo>
                  <a:lnTo>
                    <a:pt x="40" y="44"/>
                  </a:lnTo>
                  <a:lnTo>
                    <a:pt x="26" y="38"/>
                  </a:lnTo>
                  <a:lnTo>
                    <a:pt x="16" y="30"/>
                  </a:lnTo>
                  <a:lnTo>
                    <a:pt x="8" y="20"/>
                  </a:lnTo>
                  <a:lnTo>
                    <a:pt x="2" y="10"/>
                  </a:lnTo>
                  <a:lnTo>
                    <a:pt x="0" y="0"/>
                  </a:lnTo>
                  <a:lnTo>
                    <a:pt x="0" y="436"/>
                  </a:lnTo>
                  <a:lnTo>
                    <a:pt x="1418" y="436"/>
                  </a:lnTo>
                  <a:lnTo>
                    <a:pt x="1418" y="0"/>
                  </a:lnTo>
                  <a:lnTo>
                    <a:pt x="1418" y="0"/>
                  </a:lnTo>
                  <a:lnTo>
                    <a:pt x="1416" y="12"/>
                  </a:lnTo>
                  <a:lnTo>
                    <a:pt x="1410" y="22"/>
                  </a:lnTo>
                  <a:lnTo>
                    <a:pt x="1402" y="30"/>
                  </a:lnTo>
                  <a:lnTo>
                    <a:pt x="1390" y="38"/>
                  </a:lnTo>
                  <a:lnTo>
                    <a:pt x="1376" y="44"/>
                  </a:lnTo>
                  <a:lnTo>
                    <a:pt x="1360" y="48"/>
                  </a:lnTo>
                  <a:lnTo>
                    <a:pt x="1342" y="52"/>
                  </a:lnTo>
                  <a:lnTo>
                    <a:pt x="1324" y="52"/>
                  </a:lnTo>
                  <a:lnTo>
                    <a:pt x="1324" y="52"/>
                  </a:lnTo>
                  <a:lnTo>
                    <a:pt x="1294" y="52"/>
                  </a:lnTo>
                  <a:lnTo>
                    <a:pt x="1282" y="50"/>
                  </a:lnTo>
                  <a:lnTo>
                    <a:pt x="1274" y="46"/>
                  </a:lnTo>
                  <a:lnTo>
                    <a:pt x="1268" y="42"/>
                  </a:lnTo>
                  <a:lnTo>
                    <a:pt x="1262" y="36"/>
                  </a:lnTo>
                  <a:lnTo>
                    <a:pt x="1260" y="28"/>
                  </a:lnTo>
                  <a:lnTo>
                    <a:pt x="1260" y="18"/>
                  </a:lnTo>
                  <a:lnTo>
                    <a:pt x="1260" y="18"/>
                  </a:lnTo>
                  <a:lnTo>
                    <a:pt x="1258" y="24"/>
                  </a:lnTo>
                  <a:lnTo>
                    <a:pt x="1256" y="28"/>
                  </a:lnTo>
                  <a:lnTo>
                    <a:pt x="1250" y="38"/>
                  </a:lnTo>
                  <a:lnTo>
                    <a:pt x="1238" y="46"/>
                  </a:lnTo>
                  <a:lnTo>
                    <a:pt x="1224" y="52"/>
                  </a:lnTo>
                  <a:lnTo>
                    <a:pt x="1208" y="58"/>
                  </a:lnTo>
                  <a:lnTo>
                    <a:pt x="1190" y="62"/>
                  </a:lnTo>
                  <a:lnTo>
                    <a:pt x="1170" y="64"/>
                  </a:lnTo>
                  <a:lnTo>
                    <a:pt x="1152" y="64"/>
                  </a:lnTo>
                  <a:lnTo>
                    <a:pt x="1152" y="64"/>
                  </a:lnTo>
                  <a:lnTo>
                    <a:pt x="1134" y="64"/>
                  </a:lnTo>
                  <a:lnTo>
                    <a:pt x="1118" y="62"/>
                  </a:lnTo>
                  <a:lnTo>
                    <a:pt x="1102" y="58"/>
                  </a:lnTo>
                  <a:lnTo>
                    <a:pt x="1088" y="54"/>
                  </a:lnTo>
                  <a:lnTo>
                    <a:pt x="1078" y="48"/>
                  </a:lnTo>
                  <a:lnTo>
                    <a:pt x="1070" y="40"/>
                  </a:lnTo>
                  <a:lnTo>
                    <a:pt x="1064" y="32"/>
                  </a:lnTo>
                  <a:lnTo>
                    <a:pt x="1062" y="22"/>
                  </a:lnTo>
                  <a:lnTo>
                    <a:pt x="1062" y="22"/>
                  </a:lnTo>
                  <a:lnTo>
                    <a:pt x="1060" y="32"/>
                  </a:lnTo>
                  <a:lnTo>
                    <a:pt x="1056" y="38"/>
                  </a:lnTo>
                  <a:lnTo>
                    <a:pt x="1046" y="44"/>
                  </a:lnTo>
                  <a:lnTo>
                    <a:pt x="1036" y="48"/>
                  </a:lnTo>
                  <a:lnTo>
                    <a:pt x="1022" y="50"/>
                  </a:lnTo>
                  <a:lnTo>
                    <a:pt x="1006" y="52"/>
                  </a:lnTo>
                  <a:lnTo>
                    <a:pt x="972" y="52"/>
                  </a:lnTo>
                  <a:lnTo>
                    <a:pt x="972" y="52"/>
                  </a:lnTo>
                  <a:lnTo>
                    <a:pt x="938" y="52"/>
                  </a:lnTo>
                  <a:lnTo>
                    <a:pt x="924" y="50"/>
                  </a:lnTo>
                  <a:lnTo>
                    <a:pt x="912" y="46"/>
                  </a:lnTo>
                  <a:lnTo>
                    <a:pt x="904" y="42"/>
                  </a:lnTo>
                  <a:lnTo>
                    <a:pt x="896" y="36"/>
                  </a:lnTo>
                  <a:lnTo>
                    <a:pt x="892" y="28"/>
                  </a:lnTo>
                  <a:lnTo>
                    <a:pt x="890" y="18"/>
                  </a:lnTo>
                  <a:lnTo>
                    <a:pt x="890" y="18"/>
                  </a:lnTo>
                  <a:lnTo>
                    <a:pt x="888" y="28"/>
                  </a:lnTo>
                  <a:lnTo>
                    <a:pt x="884" y="36"/>
                  </a:lnTo>
                  <a:lnTo>
                    <a:pt x="878" y="40"/>
                  </a:lnTo>
                  <a:lnTo>
                    <a:pt x="868" y="44"/>
                  </a:lnTo>
                  <a:lnTo>
                    <a:pt x="856" y="48"/>
                  </a:lnTo>
                  <a:lnTo>
                    <a:pt x="842" y="48"/>
                  </a:lnTo>
                  <a:lnTo>
                    <a:pt x="808" y="50"/>
                  </a:lnTo>
                  <a:lnTo>
                    <a:pt x="808" y="50"/>
                  </a:lnTo>
                  <a:lnTo>
                    <a:pt x="776" y="48"/>
                  </a:lnTo>
                  <a:lnTo>
                    <a:pt x="762" y="46"/>
                  </a:lnTo>
                  <a:lnTo>
                    <a:pt x="752" y="42"/>
                  </a:lnTo>
                  <a:lnTo>
                    <a:pt x="744" y="38"/>
                  </a:lnTo>
                  <a:lnTo>
                    <a:pt x="738" y="32"/>
                  </a:lnTo>
                  <a:lnTo>
                    <a:pt x="734" y="24"/>
                  </a:lnTo>
                  <a:lnTo>
                    <a:pt x="732" y="14"/>
                  </a:lnTo>
                  <a:lnTo>
                    <a:pt x="732" y="14"/>
                  </a:lnTo>
                  <a:lnTo>
                    <a:pt x="732" y="20"/>
                  </a:lnTo>
                  <a:lnTo>
                    <a:pt x="730" y="24"/>
                  </a:lnTo>
                  <a:lnTo>
                    <a:pt x="722" y="32"/>
                  </a:lnTo>
                  <a:lnTo>
                    <a:pt x="710" y="40"/>
                  </a:lnTo>
                  <a:lnTo>
                    <a:pt x="694" y="44"/>
                  </a:lnTo>
                  <a:lnTo>
                    <a:pt x="676" y="48"/>
                  </a:lnTo>
                  <a:lnTo>
                    <a:pt x="658" y="50"/>
                  </a:lnTo>
                  <a:lnTo>
                    <a:pt x="618" y="52"/>
                  </a:lnTo>
                  <a:lnTo>
                    <a:pt x="618" y="52"/>
                  </a:lnTo>
                  <a:lnTo>
                    <a:pt x="600" y="52"/>
                  </a:lnTo>
                  <a:lnTo>
                    <a:pt x="584" y="50"/>
                  </a:lnTo>
                  <a:lnTo>
                    <a:pt x="566" y="48"/>
                  </a:lnTo>
                  <a:lnTo>
                    <a:pt x="552" y="42"/>
                  </a:lnTo>
                  <a:lnTo>
                    <a:pt x="540" y="36"/>
                  </a:lnTo>
                  <a:lnTo>
                    <a:pt x="530" y="30"/>
                  </a:lnTo>
                  <a:lnTo>
                    <a:pt x="524" y="20"/>
                  </a:lnTo>
                  <a:lnTo>
                    <a:pt x="522" y="10"/>
                  </a:lnTo>
                  <a:lnTo>
                    <a:pt x="522" y="10"/>
                  </a:lnTo>
                  <a:lnTo>
                    <a:pt x="520" y="20"/>
                  </a:lnTo>
                  <a:lnTo>
                    <a:pt x="516" y="30"/>
                  </a:lnTo>
                  <a:lnTo>
                    <a:pt x="510" y="36"/>
                  </a:lnTo>
                  <a:lnTo>
                    <a:pt x="500" y="42"/>
                  </a:lnTo>
                  <a:lnTo>
                    <a:pt x="488" y="48"/>
                  </a:lnTo>
                  <a:lnTo>
                    <a:pt x="476" y="50"/>
                  </a:lnTo>
                  <a:lnTo>
                    <a:pt x="460" y="52"/>
                  </a:lnTo>
                  <a:lnTo>
                    <a:pt x="442" y="52"/>
                  </a:lnTo>
                  <a:lnTo>
                    <a:pt x="442" y="52"/>
                  </a:lnTo>
                  <a:lnTo>
                    <a:pt x="424" y="52"/>
                  </a:lnTo>
                  <a:lnTo>
                    <a:pt x="408" y="50"/>
                  </a:lnTo>
                  <a:lnTo>
                    <a:pt x="392" y="46"/>
                  </a:lnTo>
                  <a:lnTo>
                    <a:pt x="378" y="40"/>
                  </a:lnTo>
                  <a:lnTo>
                    <a:pt x="366" y="34"/>
                  </a:lnTo>
                  <a:lnTo>
                    <a:pt x="358" y="26"/>
                  </a:lnTo>
                  <a:lnTo>
                    <a:pt x="352" y="18"/>
                  </a:lnTo>
                  <a:lnTo>
                    <a:pt x="350" y="6"/>
                  </a:lnTo>
                  <a:lnTo>
                    <a:pt x="350" y="6"/>
                  </a:lnTo>
                  <a:lnTo>
                    <a:pt x="348" y="18"/>
                  </a:lnTo>
                  <a:lnTo>
                    <a:pt x="344" y="26"/>
                  </a:lnTo>
                  <a:lnTo>
                    <a:pt x="336" y="34"/>
                  </a:lnTo>
                  <a:lnTo>
                    <a:pt x="326" y="40"/>
                  </a:lnTo>
                  <a:lnTo>
                    <a:pt x="314" y="46"/>
                  </a:lnTo>
                  <a:lnTo>
                    <a:pt x="300" y="50"/>
                  </a:lnTo>
                  <a:lnTo>
                    <a:pt x="284" y="52"/>
                  </a:lnTo>
                  <a:lnTo>
                    <a:pt x="266" y="52"/>
                  </a:lnTo>
                  <a:lnTo>
                    <a:pt x="266" y="52"/>
                  </a:lnTo>
                  <a:lnTo>
                    <a:pt x="248" y="52"/>
                  </a:lnTo>
                  <a:lnTo>
                    <a:pt x="230" y="50"/>
                  </a:lnTo>
                  <a:lnTo>
                    <a:pt x="216" y="48"/>
                  </a:lnTo>
                  <a:lnTo>
                    <a:pt x="202" y="42"/>
                  </a:lnTo>
                  <a:lnTo>
                    <a:pt x="190" y="36"/>
                  </a:lnTo>
                  <a:lnTo>
                    <a:pt x="182" y="30"/>
                  </a:lnTo>
                  <a:lnTo>
                    <a:pt x="176" y="20"/>
                  </a:lnTo>
                  <a:lnTo>
                    <a:pt x="174" y="10"/>
                  </a:lnTo>
                  <a:lnTo>
                    <a:pt x="174" y="10"/>
                  </a:lnTo>
                  <a:close/>
                </a:path>
              </a:pathLst>
            </a:custGeom>
            <a:solidFill>
              <a:schemeClr val="bg2">
                <a:lumMod val="90000"/>
              </a:schemeClr>
            </a:solidFill>
            <a:ln w="19050">
              <a:solidFill>
                <a:srgbClr val="6699FF"/>
              </a:solidFill>
              <a:round/>
              <a:headEnd/>
              <a:tailEnd/>
            </a:ln>
          </p:spPr>
          <p:txBody>
            <a:bodyPr vert="horz" wrap="square" lIns="91440" tIns="45720" rIns="91440" bIns="45720" numCol="1" anchor="t" anchorCtr="0" compatLnSpc="1">
              <a:prstTxWarp prst="textNoShape">
                <a:avLst/>
              </a:prstTxWarp>
            </a:bodyPr>
            <a:lstStyle/>
            <a:p>
              <a:endParaRPr lang="cs-CZ"/>
            </a:p>
          </p:txBody>
        </p:sp>
        <p:sp>
          <p:nvSpPr>
            <p:cNvPr id="640007" name="Freeform 7"/>
            <p:cNvSpPr>
              <a:spLocks/>
            </p:cNvSpPr>
            <p:nvPr/>
          </p:nvSpPr>
          <p:spPr bwMode="auto">
            <a:xfrm>
              <a:off x="2671986" y="4350891"/>
              <a:ext cx="3206750" cy="784225"/>
            </a:xfrm>
            <a:custGeom>
              <a:avLst/>
              <a:gdLst/>
              <a:ahLst/>
              <a:cxnLst>
                <a:cxn ang="0">
                  <a:pos x="2020" y="0"/>
                </a:cxn>
                <a:cxn ang="0">
                  <a:pos x="1724" y="0"/>
                </a:cxn>
                <a:cxn ang="0">
                  <a:pos x="1724" y="494"/>
                </a:cxn>
                <a:cxn ang="0">
                  <a:pos x="306" y="494"/>
                </a:cxn>
                <a:cxn ang="0">
                  <a:pos x="306" y="0"/>
                </a:cxn>
                <a:cxn ang="0">
                  <a:pos x="0" y="0"/>
                </a:cxn>
              </a:cxnLst>
              <a:rect l="0" t="0" r="r" b="b"/>
              <a:pathLst>
                <a:path w="2020" h="494">
                  <a:moveTo>
                    <a:pt x="2020" y="0"/>
                  </a:moveTo>
                  <a:lnTo>
                    <a:pt x="1724" y="0"/>
                  </a:lnTo>
                  <a:lnTo>
                    <a:pt x="1724" y="494"/>
                  </a:lnTo>
                  <a:lnTo>
                    <a:pt x="306" y="494"/>
                  </a:lnTo>
                  <a:lnTo>
                    <a:pt x="306" y="0"/>
                  </a:lnTo>
                  <a:lnTo>
                    <a:pt x="0" y="0"/>
                  </a:lnTo>
                </a:path>
              </a:pathLst>
            </a:custGeom>
            <a:noFill/>
            <a:ln w="349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640033" name="Freeform 33"/>
            <p:cNvSpPr>
              <a:spLocks/>
            </p:cNvSpPr>
            <p:nvPr/>
          </p:nvSpPr>
          <p:spPr bwMode="auto">
            <a:xfrm>
              <a:off x="2738661" y="3798441"/>
              <a:ext cx="3095625" cy="1336675"/>
            </a:xfrm>
            <a:custGeom>
              <a:avLst/>
              <a:gdLst/>
              <a:ahLst/>
              <a:cxnLst>
                <a:cxn ang="0">
                  <a:pos x="0" y="30"/>
                </a:cxn>
                <a:cxn ang="0">
                  <a:pos x="968" y="446"/>
                </a:cxn>
                <a:cxn ang="0">
                  <a:pos x="1126" y="842"/>
                </a:cxn>
                <a:cxn ang="0">
                  <a:pos x="1236" y="458"/>
                </a:cxn>
                <a:cxn ang="0">
                  <a:pos x="1950" y="0"/>
                </a:cxn>
              </a:cxnLst>
              <a:rect l="0" t="0" r="r" b="b"/>
              <a:pathLst>
                <a:path w="1950" h="842">
                  <a:moveTo>
                    <a:pt x="0" y="30"/>
                  </a:moveTo>
                  <a:lnTo>
                    <a:pt x="968" y="446"/>
                  </a:lnTo>
                  <a:lnTo>
                    <a:pt x="1126" y="842"/>
                  </a:lnTo>
                  <a:lnTo>
                    <a:pt x="1236" y="458"/>
                  </a:lnTo>
                  <a:lnTo>
                    <a:pt x="1950" y="0"/>
                  </a:lnTo>
                </a:path>
              </a:pathLst>
            </a:custGeom>
            <a:noFill/>
            <a:ln w="12700">
              <a:solidFill>
                <a:schemeClr val="tx1"/>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cs-CZ"/>
            </a:p>
          </p:txBody>
        </p:sp>
      </p:grpSp>
      <p:sp>
        <p:nvSpPr>
          <p:cNvPr id="14" name="Zástupný symbol pro číslo snímku 13"/>
          <p:cNvSpPr>
            <a:spLocks noGrp="1"/>
          </p:cNvSpPr>
          <p:nvPr>
            <p:ph type="sldNum" sz="quarter" idx="12"/>
          </p:nvPr>
        </p:nvSpPr>
        <p:spPr/>
        <p:txBody>
          <a:bodyPr/>
          <a:lstStyle/>
          <a:p>
            <a:pPr>
              <a:defRPr/>
            </a:pPr>
            <a:fld id="{81494967-73EE-4A75-A827-47B02327E019}" type="slidenum">
              <a:rPr lang="en-US" altLang="en-US" smtClean="0"/>
              <a:pPr>
                <a:defRPr/>
              </a:pPr>
              <a:t>22</a:t>
            </a:fld>
            <a:endParaRPr lang="en-US" altLang="en-US"/>
          </a:p>
        </p:txBody>
      </p:sp>
      <p:sp>
        <p:nvSpPr>
          <p:cNvPr id="15" name="Zástupný symbol pro zápatí 14"/>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
        <p:nvSpPr>
          <p:cNvPr id="16" name="TextovéPole 15"/>
          <p:cNvSpPr txBox="1"/>
          <p:nvPr/>
        </p:nvSpPr>
        <p:spPr>
          <a:xfrm>
            <a:off x="4139952" y="5277456"/>
            <a:ext cx="1314784" cy="369332"/>
          </a:xfrm>
          <a:prstGeom prst="rect">
            <a:avLst/>
          </a:prstGeom>
          <a:noFill/>
        </p:spPr>
        <p:txBody>
          <a:bodyPr wrap="none" rtlCol="0">
            <a:spAutoFit/>
          </a:bodyPr>
          <a:lstStyle/>
          <a:p>
            <a:r>
              <a:rPr lang="en-US" dirty="0" smtClean="0">
                <a:solidFill>
                  <a:schemeClr val="tx2"/>
                </a:solidFill>
                <a:latin typeface="+mn-lt"/>
              </a:rPr>
              <a:t>diffuse – D</a:t>
            </a:r>
            <a:endParaRPr lang="cs-CZ" dirty="0" smtClean="0">
              <a:solidFill>
                <a:schemeClr val="tx2"/>
              </a:solidFill>
              <a:latin typeface="+mn-lt"/>
            </a:endParaRPr>
          </a:p>
        </p:txBody>
      </p:sp>
      <p:sp>
        <p:nvSpPr>
          <p:cNvPr id="20" name="Oval 10"/>
          <p:cNvSpPr/>
          <p:nvPr/>
        </p:nvSpPr>
        <p:spPr>
          <a:xfrm>
            <a:off x="4693156" y="520672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1" name="Oval 10"/>
          <p:cNvSpPr/>
          <p:nvPr/>
        </p:nvSpPr>
        <p:spPr>
          <a:xfrm>
            <a:off x="4971286" y="4250140"/>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2" name="Oval 10"/>
          <p:cNvSpPr/>
          <p:nvPr/>
        </p:nvSpPr>
        <p:spPr>
          <a:xfrm>
            <a:off x="4301588" y="4234900"/>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Oval 10"/>
          <p:cNvSpPr/>
          <p:nvPr/>
        </p:nvSpPr>
        <p:spPr>
          <a:xfrm>
            <a:off x="6693092" y="3163828"/>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4" name="Oval 10"/>
          <p:cNvSpPr/>
          <p:nvPr/>
        </p:nvSpPr>
        <p:spPr>
          <a:xfrm>
            <a:off x="1998380" y="3226788"/>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5" name="TextovéPole 24"/>
          <p:cNvSpPr txBox="1"/>
          <p:nvPr/>
        </p:nvSpPr>
        <p:spPr>
          <a:xfrm>
            <a:off x="3995936" y="3861048"/>
            <a:ext cx="1433406" cy="369332"/>
          </a:xfrm>
          <a:prstGeom prst="rect">
            <a:avLst/>
          </a:prstGeom>
          <a:noFill/>
        </p:spPr>
        <p:txBody>
          <a:bodyPr wrap="none" rtlCol="0">
            <a:spAutoFit/>
          </a:bodyPr>
          <a:lstStyle/>
          <a:p>
            <a:r>
              <a:rPr lang="en-US" dirty="0" err="1" smtClean="0">
                <a:solidFill>
                  <a:schemeClr val="tx2"/>
                </a:solidFill>
                <a:latin typeface="+mn-lt"/>
              </a:rPr>
              <a:t>specular</a:t>
            </a:r>
            <a:r>
              <a:rPr lang="en-US" dirty="0" smtClean="0">
                <a:solidFill>
                  <a:schemeClr val="tx2"/>
                </a:solidFill>
                <a:latin typeface="+mn-lt"/>
              </a:rPr>
              <a:t> – S</a:t>
            </a:r>
            <a:endParaRPr lang="cs-CZ" dirty="0" smtClean="0">
              <a:solidFill>
                <a:schemeClr val="tx2"/>
              </a:solidFill>
              <a:latin typeface="+mn-lt"/>
            </a:endParaRPr>
          </a:p>
        </p:txBody>
      </p:sp>
    </p:spTree>
    <p:extLst>
      <p:ext uri="{BB962C8B-B14F-4D97-AF65-F5344CB8AC3E}">
        <p14:creationId xmlns="" xmlns:p14="http://schemas.microsoft.com/office/powerpoint/2010/main" val="34545330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Alternatives to local path sampling</a:t>
            </a:r>
            <a:endParaRPr lang="en-US" dirty="0"/>
          </a:p>
        </p:txBody>
      </p:sp>
      <p:sp>
        <p:nvSpPr>
          <p:cNvPr id="3" name="Zástupný symbol pro obsah 2"/>
          <p:cNvSpPr>
            <a:spLocks noGrp="1"/>
          </p:cNvSpPr>
          <p:nvPr>
            <p:ph idx="1"/>
          </p:nvPr>
        </p:nvSpPr>
        <p:spPr/>
        <p:txBody>
          <a:bodyPr/>
          <a:lstStyle/>
          <a:p>
            <a:endParaRPr lang="en-US" dirty="0" smtClean="0"/>
          </a:p>
          <a:p>
            <a:r>
              <a:rPr lang="en-US" b="1" dirty="0" smtClean="0"/>
              <a:t>Global</a:t>
            </a:r>
            <a:r>
              <a:rPr lang="en-US" dirty="0" smtClean="0"/>
              <a:t> path sampling – </a:t>
            </a:r>
            <a:r>
              <a:rPr lang="en-US" b="1" dirty="0" smtClean="0"/>
              <a:t>Metropolis light transport</a:t>
            </a:r>
            <a:endParaRPr lang="en-US" dirty="0" smtClean="0"/>
          </a:p>
          <a:p>
            <a:pPr lvl="1"/>
            <a:r>
              <a:rPr lang="en-US" dirty="0" smtClean="0"/>
              <a:t>Initial proposal still relies on local sampling</a:t>
            </a:r>
          </a:p>
          <a:p>
            <a:pPr lvl="1"/>
            <a:endParaRPr lang="en-US" dirty="0" smtClean="0"/>
          </a:p>
          <a:p>
            <a:r>
              <a:rPr lang="en-US" dirty="0" smtClean="0"/>
              <a:t>Leave path integral framework</a:t>
            </a:r>
          </a:p>
          <a:p>
            <a:pPr lvl="1"/>
            <a:r>
              <a:rPr lang="en-US" dirty="0" smtClean="0"/>
              <a:t>Density estimation – </a:t>
            </a:r>
            <a:r>
              <a:rPr lang="en-US" b="1" dirty="0" smtClean="0"/>
              <a:t>photon mapping</a:t>
            </a:r>
          </a:p>
          <a:p>
            <a:pPr lvl="1"/>
            <a:endParaRPr lang="en-US" dirty="0" smtClean="0"/>
          </a:p>
          <a:p>
            <a:r>
              <a:rPr lang="en-US" b="1" dirty="0" smtClean="0"/>
              <a:t>Unify</a:t>
            </a:r>
            <a:r>
              <a:rPr lang="en-US" dirty="0" smtClean="0"/>
              <a:t> path integral framework and density estimation</a:t>
            </a:r>
          </a:p>
          <a:p>
            <a:pPr lvl="1"/>
            <a:r>
              <a:rPr lang="en-US" b="1" dirty="0" smtClean="0"/>
              <a:t>Vertex Connection &amp; Merging</a:t>
            </a:r>
          </a:p>
          <a:p>
            <a:pPr lvl="1"/>
            <a:endParaRPr lang="en-US" dirty="0"/>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23</a:t>
            </a:fld>
            <a:endParaRPr lang="en-US" altLang="en-US"/>
          </a:p>
        </p:txBody>
      </p:sp>
      <p:sp>
        <p:nvSpPr>
          <p:cNvPr id="6" name="Zástupný symbol pro zápatí 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Nearly there…</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 – A historical remark</a:t>
            </a:r>
            <a:endParaRPr lang="en-US" dirty="0"/>
          </a:p>
        </p:txBody>
      </p:sp>
      <p:sp>
        <p:nvSpPr>
          <p:cNvPr id="3" name="Zástupný symbol pro obsah 2"/>
          <p:cNvSpPr>
            <a:spLocks noGrp="1"/>
          </p:cNvSpPr>
          <p:nvPr>
            <p:ph idx="1"/>
          </p:nvPr>
        </p:nvSpPr>
        <p:spPr/>
        <p:txBody>
          <a:bodyPr/>
          <a:lstStyle/>
          <a:p>
            <a:r>
              <a:rPr lang="en-US" dirty="0" smtClean="0"/>
              <a:t>This course </a:t>
            </a: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and </a:t>
            </a:r>
            <a:r>
              <a:rPr lang="en-US" sz="2000" dirty="0" err="1" smtClean="0">
                <a:solidFill>
                  <a:schemeClr val="accent1"/>
                </a:solidFill>
              </a:rPr>
              <a:t>Guibas</a:t>
            </a:r>
            <a:r>
              <a:rPr lang="en-US" sz="2000" dirty="0" smtClean="0">
                <a:solidFill>
                  <a:schemeClr val="accent1"/>
                </a:solidFill>
              </a:rPr>
              <a:t> 1995], [</a:t>
            </a:r>
            <a:r>
              <a:rPr lang="en-US" sz="2000" dirty="0" err="1" smtClean="0">
                <a:solidFill>
                  <a:schemeClr val="accent1"/>
                </a:solidFill>
              </a:rPr>
              <a:t>Veach</a:t>
            </a:r>
            <a:r>
              <a:rPr lang="en-US" sz="2000" dirty="0" smtClean="0">
                <a:solidFill>
                  <a:schemeClr val="accent1"/>
                </a:solidFill>
              </a:rPr>
              <a:t> 1997]</a:t>
            </a:r>
          </a:p>
          <a:p>
            <a:pPr lvl="1"/>
            <a:r>
              <a:rPr lang="en-US" dirty="0" smtClean="0"/>
              <a:t>Easily derived form the rendering equation </a:t>
            </a: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1997]</a:t>
            </a:r>
            <a:endParaRPr lang="en-US" sz="2000" dirty="0" smtClean="0"/>
          </a:p>
          <a:p>
            <a:endParaRPr lang="en-US" dirty="0" smtClean="0"/>
          </a:p>
          <a:p>
            <a:r>
              <a:rPr lang="en-US" dirty="0" smtClean="0"/>
              <a:t>Feynman path integral</a:t>
            </a:r>
            <a:r>
              <a:rPr lang="cs-CZ" dirty="0" smtClean="0"/>
              <a:t> </a:t>
            </a:r>
            <a:r>
              <a:rPr lang="cs-CZ" dirty="0" err="1" smtClean="0"/>
              <a:t>formulation</a:t>
            </a:r>
            <a:r>
              <a:rPr lang="cs-CZ" dirty="0" smtClean="0"/>
              <a:t> </a:t>
            </a:r>
            <a:r>
              <a:rPr lang="cs-CZ" dirty="0" err="1" smtClean="0"/>
              <a:t>of</a:t>
            </a:r>
            <a:r>
              <a:rPr lang="cs-CZ" dirty="0" smtClean="0"/>
              <a:t> </a:t>
            </a:r>
            <a:r>
              <a:rPr lang="cs-CZ" dirty="0" err="1" smtClean="0"/>
              <a:t>quantum</a:t>
            </a:r>
            <a:r>
              <a:rPr lang="cs-CZ" dirty="0" smtClean="0"/>
              <a:t> </a:t>
            </a:r>
            <a:r>
              <a:rPr lang="cs-CZ" dirty="0" err="1" smtClean="0"/>
              <a:t>mechanics</a:t>
            </a:r>
            <a:r>
              <a:rPr lang="cs-CZ" dirty="0" smtClean="0"/>
              <a:t> </a:t>
            </a:r>
            <a:r>
              <a:rPr lang="en-US" dirty="0" smtClean="0"/>
              <a:t> </a:t>
            </a:r>
            <a:r>
              <a:rPr lang="en-US" sz="2000" dirty="0" smtClean="0">
                <a:solidFill>
                  <a:schemeClr val="accent1"/>
                </a:solidFill>
              </a:rPr>
              <a:t>[Feynman and </a:t>
            </a:r>
            <a:r>
              <a:rPr lang="en-US" sz="2000" dirty="0" err="1" smtClean="0">
                <a:solidFill>
                  <a:schemeClr val="accent1"/>
                </a:solidFill>
              </a:rPr>
              <a:t>Hibbs</a:t>
            </a:r>
            <a:r>
              <a:rPr lang="en-US" sz="2000" dirty="0" smtClean="0">
                <a:solidFill>
                  <a:schemeClr val="accent1"/>
                </a:solidFill>
              </a:rPr>
              <a:t> 65]</a:t>
            </a:r>
          </a:p>
          <a:p>
            <a:endParaRPr lang="en-US" dirty="0" smtClean="0"/>
          </a:p>
          <a:p>
            <a:r>
              <a:rPr lang="en-US" dirty="0" smtClean="0"/>
              <a:t>Homogeneous materials </a:t>
            </a:r>
            <a:r>
              <a:rPr lang="en-US" sz="2000" dirty="0" smtClean="0">
                <a:solidFill>
                  <a:schemeClr val="accent1"/>
                </a:solidFill>
              </a:rPr>
              <a:t>[</a:t>
            </a:r>
            <a:r>
              <a:rPr lang="en-US" sz="2000" dirty="0" err="1" smtClean="0">
                <a:solidFill>
                  <a:schemeClr val="accent1"/>
                </a:solidFill>
              </a:rPr>
              <a:t>Tessendorf</a:t>
            </a:r>
            <a:r>
              <a:rPr lang="en-US" sz="2000" dirty="0" smtClean="0">
                <a:solidFill>
                  <a:schemeClr val="accent1"/>
                </a:solidFill>
              </a:rPr>
              <a:t> 89, 91, 92]</a:t>
            </a:r>
          </a:p>
          <a:p>
            <a:endParaRPr lang="en-US" dirty="0" smtClean="0"/>
          </a:p>
          <a:p>
            <a:r>
              <a:rPr lang="en-US" dirty="0" smtClean="0"/>
              <a:t>Rendering </a:t>
            </a:r>
            <a:r>
              <a:rPr lang="en-US" sz="2000" dirty="0" smtClean="0">
                <a:solidFill>
                  <a:schemeClr val="accent1"/>
                </a:solidFill>
              </a:rPr>
              <a:t>[</a:t>
            </a:r>
            <a:r>
              <a:rPr lang="en-US" sz="2000" dirty="0" err="1" smtClean="0">
                <a:solidFill>
                  <a:schemeClr val="accent1"/>
                </a:solidFill>
              </a:rPr>
              <a:t>Premo</a:t>
            </a:r>
            <a:r>
              <a:rPr lang="cs-CZ" sz="2000" dirty="0" smtClean="0">
                <a:solidFill>
                  <a:schemeClr val="accent1"/>
                </a:solidFill>
              </a:rPr>
              <a:t>že </a:t>
            </a:r>
            <a:r>
              <a:rPr lang="cs-CZ" sz="2000" dirty="0" err="1" smtClean="0">
                <a:solidFill>
                  <a:schemeClr val="accent1"/>
                </a:solidFill>
              </a:rPr>
              <a:t>et</a:t>
            </a:r>
            <a:r>
              <a:rPr lang="cs-CZ" sz="2000" dirty="0" smtClean="0">
                <a:solidFill>
                  <a:schemeClr val="accent1"/>
                </a:solidFill>
              </a:rPr>
              <a:t> </a:t>
            </a:r>
            <a:r>
              <a:rPr lang="cs-CZ" sz="2000" dirty="0" err="1" smtClean="0">
                <a:solidFill>
                  <a:schemeClr val="accent1"/>
                </a:solidFill>
              </a:rPr>
              <a:t>al</a:t>
            </a:r>
            <a:r>
              <a:rPr lang="cs-CZ" sz="2000" dirty="0" smtClean="0">
                <a:solidFill>
                  <a:schemeClr val="accent1"/>
                </a:solidFill>
              </a:rPr>
              <a:t>. 03, 04</a:t>
            </a:r>
            <a:r>
              <a:rPr lang="en-US" sz="2000" dirty="0" smtClean="0">
                <a:solidFill>
                  <a:schemeClr val="accent1"/>
                </a:solidFill>
              </a:rPr>
              <a:t>]</a:t>
            </a:r>
            <a:endParaRPr lang="en-US" sz="2000" dirty="0">
              <a:solidFill>
                <a:schemeClr val="accent1"/>
              </a:solidFill>
            </a:endParaRP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25</a:t>
            </a:fld>
            <a:endParaRPr lang="en-US" altLang="en-US"/>
          </a:p>
        </p:txBody>
      </p:sp>
      <p:sp>
        <p:nvSpPr>
          <p:cNvPr id="6" name="Zástupný symbol pro zápatí 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Summary</a:t>
            </a:r>
            <a:endParaRPr lang="en-US" dirty="0"/>
          </a:p>
        </p:txBody>
      </p:sp>
      <p:sp>
        <p:nvSpPr>
          <p:cNvPr id="3" name="Zástupný symbol pro obsah 2"/>
          <p:cNvSpPr>
            <a:spLocks noGrp="1"/>
          </p:cNvSpPr>
          <p:nvPr>
            <p:ph idx="1"/>
          </p:nvPr>
        </p:nvSpPr>
        <p:spPr/>
        <p:txBody>
          <a:bodyPr/>
          <a:lstStyle/>
          <a:p>
            <a:endParaRPr lang="en-US" dirty="0" smtClean="0"/>
          </a:p>
          <a:p>
            <a:r>
              <a:rPr lang="en-US" b="1" dirty="0" smtClean="0"/>
              <a:t>VPL rendering</a:t>
            </a:r>
          </a:p>
          <a:p>
            <a:pPr lvl="1"/>
            <a:r>
              <a:rPr lang="en-US" dirty="0" smtClean="0"/>
              <a:t>One bidirectional path sampling technique</a:t>
            </a:r>
          </a:p>
          <a:p>
            <a:pPr lvl="1"/>
            <a:r>
              <a:rPr lang="en-US" dirty="0" smtClean="0"/>
              <a:t>Not robust</a:t>
            </a:r>
          </a:p>
          <a:p>
            <a:endParaRPr lang="en-US" dirty="0" smtClean="0"/>
          </a:p>
          <a:p>
            <a:r>
              <a:rPr lang="en-US" b="1" dirty="0" smtClean="0"/>
              <a:t>Bidirectional path tracing</a:t>
            </a:r>
          </a:p>
          <a:p>
            <a:pPr lvl="1"/>
            <a:r>
              <a:rPr lang="en-US" dirty="0" smtClean="0"/>
              <a:t>Combines many bidirectional techniques</a:t>
            </a:r>
          </a:p>
          <a:p>
            <a:pPr lvl="1"/>
            <a:r>
              <a:rPr lang="en-US" dirty="0" smtClean="0"/>
              <a:t>More robust</a:t>
            </a:r>
          </a:p>
          <a:p>
            <a:pPr lvl="1"/>
            <a:r>
              <a:rPr lang="en-US" dirty="0" smtClean="0"/>
              <a:t>Bad at reflected caustics</a:t>
            </a:r>
          </a:p>
          <a:p>
            <a:pPr lvl="1"/>
            <a:endParaRPr lang="en-US" b="1" dirty="0" smtClean="0">
              <a:solidFill>
                <a:srgbClr val="FF0000"/>
              </a:solidFill>
            </a:endParaRPr>
          </a:p>
          <a:p>
            <a:pPr lvl="1"/>
            <a:endParaRPr lang="en-US" b="1" dirty="0" smtClean="0">
              <a:solidFill>
                <a:srgbClr val="FF0000"/>
              </a:solidFill>
            </a:endParaRP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26</a:t>
            </a:fld>
            <a:endParaRPr lang="en-US" altLang="en-US"/>
          </a:p>
        </p:txBody>
      </p:sp>
      <p:sp>
        <p:nvSpPr>
          <p:cNvPr id="6" name="Zástupný symbol pro zápatí 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Acknowledgements</a:t>
            </a:r>
            <a:endParaRPr lang="cs-CZ" dirty="0"/>
          </a:p>
        </p:txBody>
      </p:sp>
      <p:sp>
        <p:nvSpPr>
          <p:cNvPr id="3" name="Zástupný symbol pro obsah 2"/>
          <p:cNvSpPr>
            <a:spLocks noGrp="1"/>
          </p:cNvSpPr>
          <p:nvPr>
            <p:ph idx="1"/>
          </p:nvPr>
        </p:nvSpPr>
        <p:spPr/>
        <p:txBody>
          <a:bodyPr/>
          <a:lstStyle/>
          <a:p>
            <a:endParaRPr lang="en-US" b="1" dirty="0" smtClean="0"/>
          </a:p>
          <a:p>
            <a:r>
              <a:rPr lang="en-US" b="1" dirty="0" smtClean="0"/>
              <a:t>Czech Science Foundation </a:t>
            </a:r>
          </a:p>
          <a:p>
            <a:pPr lvl="1"/>
            <a:r>
              <a:rPr lang="en-US" dirty="0" smtClean="0"/>
              <a:t>grant no. P202-13-26189S</a:t>
            </a:r>
          </a:p>
          <a:p>
            <a:pPr lvl="1"/>
            <a:endParaRPr lang="en-US" dirty="0" smtClean="0"/>
          </a:p>
          <a:p>
            <a:r>
              <a:rPr lang="en-US" dirty="0" smtClean="0"/>
              <a:t>Images</a:t>
            </a:r>
          </a:p>
          <a:p>
            <a:pPr lvl="1"/>
            <a:r>
              <a:rPr lang="en-US" b="1" dirty="0" err="1" smtClean="0"/>
              <a:t>Ondra</a:t>
            </a:r>
            <a:r>
              <a:rPr lang="en-US" b="1" dirty="0" smtClean="0"/>
              <a:t> “</a:t>
            </a:r>
            <a:r>
              <a:rPr lang="en-US" b="1" dirty="0" err="1" smtClean="0"/>
              <a:t>Keymaster</a:t>
            </a:r>
            <a:r>
              <a:rPr lang="en-US" b="1" dirty="0" smtClean="0"/>
              <a:t>” Karl</a:t>
            </a:r>
            <a:r>
              <a:rPr lang="cs-CZ" b="1" dirty="0" err="1" smtClean="0"/>
              <a:t>ík</a:t>
            </a:r>
            <a:endParaRPr lang="cs-CZ" b="1" dirty="0" smtClean="0"/>
          </a:p>
          <a:p>
            <a:pPr lvl="1"/>
            <a:r>
              <a:rPr lang="en-US" b="1" dirty="0" smtClean="0"/>
              <a:t>Eric </a:t>
            </a:r>
            <a:r>
              <a:rPr lang="en-US" b="1" dirty="0" err="1" smtClean="0"/>
              <a:t>Tabellion</a:t>
            </a:r>
            <a:endParaRPr lang="en-US" b="1" dirty="0" smtClean="0"/>
          </a:p>
          <a:p>
            <a:pPr lvl="1"/>
            <a:r>
              <a:rPr lang="en-US" b="1" dirty="0" smtClean="0"/>
              <a:t>Marcos </a:t>
            </a:r>
            <a:r>
              <a:rPr lang="en-US" b="1" dirty="0" err="1" smtClean="0"/>
              <a:t>Fajardo</a:t>
            </a:r>
            <a:endParaRPr lang="en-US" b="1" dirty="0" smtClean="0"/>
          </a:p>
          <a:p>
            <a:endParaRPr lang="cs-CZ" i="1" dirty="0"/>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27</a:t>
            </a:fld>
            <a:endParaRPr lang="en-US" altLang="en-US"/>
          </a:p>
        </p:txBody>
      </p:sp>
      <p:sp>
        <p:nvSpPr>
          <p:cNvPr id="6" name="Zástupný symbol pro zápatí 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22313" y="1"/>
            <a:ext cx="7772400" cy="5445224"/>
          </a:xfrm>
        </p:spPr>
        <p:txBody>
          <a:bodyPr/>
          <a:lstStyle/>
          <a:p>
            <a:r>
              <a:rPr lang="en-US" dirty="0" smtClean="0"/>
              <a:t>Thank you!</a:t>
            </a:r>
            <a:br>
              <a:rPr lang="en-US" dirty="0" smtClean="0"/>
            </a:br>
            <a:r>
              <a:rPr lang="en-US" dirty="0" smtClean="0"/>
              <a:t/>
            </a:r>
            <a:br>
              <a:rPr lang="en-US" dirty="0" smtClean="0"/>
            </a:br>
            <a:endParaRPr lang="en-US" dirty="0"/>
          </a:p>
        </p:txBody>
      </p:sp>
      <p:sp>
        <p:nvSpPr>
          <p:cNvPr id="6" name="Zástupný symbol pro text 5"/>
          <p:cNvSpPr>
            <a:spLocks noGrp="1"/>
          </p:cNvSpPr>
          <p:nvPr>
            <p:ph type="body" idx="1"/>
          </p:nvPr>
        </p:nvSpPr>
        <p:spPr>
          <a:xfrm>
            <a:off x="722313" y="3140968"/>
            <a:ext cx="7772400" cy="3168352"/>
          </a:xfrm>
        </p:spPr>
        <p:txBody>
          <a:bodyPr/>
          <a:lstStyle/>
          <a:p>
            <a:pPr algn="ctr"/>
            <a:r>
              <a:rPr lang="en-US" sz="3600" b="1" dirty="0" smtClean="0">
                <a:solidFill>
                  <a:schemeClr val="tx2"/>
                </a:solidFill>
              </a:rPr>
              <a:t>Time for questions…</a:t>
            </a:r>
          </a:p>
          <a:p>
            <a:endParaRPr lang="en-US" sz="3600" dirty="0" smtClean="0">
              <a:solidFill>
                <a:schemeClr val="tx2"/>
              </a:solidFill>
            </a:endParaRPr>
          </a:p>
          <a:p>
            <a:endParaRPr lang="en-US" sz="3600" dirty="0" smtClean="0">
              <a:solidFill>
                <a:schemeClr val="tx2"/>
              </a:solidFill>
            </a:endParaRPr>
          </a:p>
          <a:p>
            <a:endParaRPr lang="en-US" sz="3600" dirty="0" smtClean="0">
              <a:solidFill>
                <a:schemeClr val="tx2"/>
              </a:solidFill>
            </a:endParaRPr>
          </a:p>
          <a:p>
            <a:endParaRPr lang="en-US" sz="3600" dirty="0" smtClean="0">
              <a:solidFill>
                <a:schemeClr val="tx2"/>
              </a:solidFill>
            </a:endParaRPr>
          </a:p>
        </p:txBody>
      </p:sp>
      <p:sp>
        <p:nvSpPr>
          <p:cNvPr id="4" name="Zástupný symbol pro zápatí 3"/>
          <p:cNvSpPr txBox="1">
            <a:spLocks/>
          </p:cNvSpPr>
          <p:nvPr/>
        </p:nvSpPr>
        <p:spPr>
          <a:xfrm>
            <a:off x="467544" y="4941168"/>
            <a:ext cx="7920880" cy="129614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t>Course: Recent Advances in Light Transport Simulation</a:t>
            </a:r>
            <a:br>
              <a:rPr kumimoji="0" lang="en-US" altLang="en-US" sz="1800" i="0" u="none" strike="noStrike" kern="1200" cap="none" spc="0" normalizeH="0" baseline="0" noProof="0" dirty="0" smtClean="0">
                <a:ln>
                  <a:noFill/>
                </a:ln>
                <a:solidFill>
                  <a:schemeClr val="tx1"/>
                </a:solidFill>
                <a:effectLst/>
                <a:uLnTx/>
                <a:uFillTx/>
                <a:latin typeface="+mj-lt"/>
                <a:ea typeface="+mn-ea"/>
                <a:cs typeface="+mn-cs"/>
              </a:rPr>
            </a:br>
            <a:endParaRPr kumimoji="0" lang="en-US" altLang="en-US" sz="1800" i="0" u="none" strike="noStrike" kern="1200" cap="none" spc="0" normalizeH="0" baseline="0" noProof="0" dirty="0" smtClean="0">
              <a:ln>
                <a:noFill/>
              </a:ln>
              <a:solidFill>
                <a:schemeClr val="tx1"/>
              </a:solidFill>
              <a:effectLst/>
              <a:uLnTx/>
              <a:uFillTx/>
              <a:latin typeface="+mj-lt"/>
              <a:ea typeface="+mn-ea"/>
              <a:cs typeface="+mn-cs"/>
            </a:endParaRPr>
          </a:p>
          <a:p>
            <a:pPr lvl="0" algn="ctr">
              <a:defRPr/>
            </a:pPr>
            <a:r>
              <a:rPr lang="en-US" altLang="en-US" i="1" dirty="0" smtClean="0">
                <a:solidFill>
                  <a:prstClr val="black"/>
                </a:solidFill>
                <a:latin typeface="Georgia"/>
              </a:rPr>
              <a:t>Jaroslav Křivánek - </a:t>
            </a:r>
            <a:r>
              <a:rPr lang="en-US" altLang="en-US" dirty="0" smtClean="0">
                <a:latin typeface="+mj-lt"/>
              </a:rPr>
              <a:t>P</a:t>
            </a:r>
            <a:r>
              <a:rPr kumimoji="0" lang="en-US" altLang="en-US" sz="1800" b="0" i="0" u="none" strike="noStrike" kern="1200" cap="none" spc="0" normalizeH="0" baseline="0" noProof="0" dirty="0" err="1" smtClean="0">
                <a:ln>
                  <a:noFill/>
                </a:ln>
                <a:solidFill>
                  <a:schemeClr val="tx1"/>
                </a:solidFill>
                <a:effectLst/>
                <a:uLnTx/>
                <a:uFillTx/>
                <a:latin typeface="+mj-lt"/>
                <a:ea typeface="+mn-ea"/>
                <a:cs typeface="+mn-cs"/>
              </a:rPr>
              <a:t>ath</a:t>
            </a:r>
            <a:r>
              <a:rPr kumimoji="0" lang="en-US" altLang="en-US" sz="1800" b="0" i="0" u="none" strike="noStrike" kern="1200" cap="none" spc="0" normalizeH="0" baseline="0" noProof="0" dirty="0" smtClean="0">
                <a:ln>
                  <a:noFill/>
                </a:ln>
                <a:solidFill>
                  <a:schemeClr val="tx1"/>
                </a:solidFill>
                <a:effectLst/>
                <a:uLnTx/>
                <a:uFillTx/>
                <a:latin typeface="+mj-lt"/>
                <a:ea typeface="+mn-ea"/>
                <a:cs typeface="+mn-cs"/>
              </a:rPr>
              <a:t> Integral Formulation of Light Transport</a:t>
            </a:r>
          </a:p>
          <a:p>
            <a:pPr algn="ctr">
              <a:defRPr/>
            </a:pPr>
            <a:endParaRPr kumimoji="0" lang="en-US" altLang="en-US" sz="18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VPL RENDERING </a:t>
            </a:r>
            <a:br>
              <a:rPr lang="en-US" dirty="0" smtClean="0"/>
            </a:br>
            <a:r>
              <a:rPr lang="en-US" dirty="0" smtClean="0"/>
              <a:t/>
            </a:r>
            <a:br>
              <a:rPr lang="en-US" dirty="0" smtClean="0"/>
            </a:br>
            <a:r>
              <a:rPr lang="en-US" dirty="0" smtClean="0"/>
              <a:t>AS A PATH SAMPLING TECHNIQUE</a:t>
            </a:r>
            <a:endParaRPr lang="en-US" dirty="0"/>
          </a:p>
        </p:txBody>
      </p:sp>
      <p:sp>
        <p:nvSpPr>
          <p:cNvPr id="3" name="Zástupný symbol pro text 2"/>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Instant </a:t>
            </a:r>
            <a:r>
              <a:rPr lang="en-US" dirty="0" err="1" smtClean="0"/>
              <a:t>radiosity</a:t>
            </a:r>
            <a:r>
              <a:rPr lang="en-US" dirty="0" smtClean="0"/>
              <a:t> – VPL rendering </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b="1" dirty="0" smtClean="0"/>
              <a:t>Distribute VPLs</a:t>
            </a:r>
          </a:p>
          <a:p>
            <a:pPr marL="457200" indent="-457200">
              <a:buFont typeface="+mj-lt"/>
              <a:buAutoNum type="arabicPeriod"/>
            </a:pPr>
            <a:r>
              <a:rPr lang="en-US" b="1" dirty="0" smtClean="0"/>
              <a:t>Accumulate VPL contributions </a:t>
            </a:r>
            <a:endParaRPr lang="cs-CZ"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1" name="Straight Connector 96"/>
          <p:cNvCxnSpPr/>
          <p:nvPr/>
        </p:nvCxnSpPr>
        <p:spPr>
          <a:xfrm flipH="1">
            <a:off x="7452360" y="4293225"/>
            <a:ext cx="719945" cy="111609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2" name="Straight Connector 97"/>
          <p:cNvCxnSpPr/>
          <p:nvPr/>
        </p:nvCxnSpPr>
        <p:spPr>
          <a:xfrm rot="5400000">
            <a:off x="6433978" y="3435110"/>
            <a:ext cx="784455" cy="445630"/>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3" name="Straight Connector 98"/>
          <p:cNvCxnSpPr/>
          <p:nvPr/>
        </p:nvCxnSpPr>
        <p:spPr>
          <a:xfrm rot="10800000" flipV="1">
            <a:off x="5899956" y="3273065"/>
            <a:ext cx="1138016" cy="567168"/>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cxnSp>
        <p:nvCxnSpPr>
          <p:cNvPr id="104" name="Straight Connector 99"/>
          <p:cNvCxnSpPr/>
          <p:nvPr/>
        </p:nvCxnSpPr>
        <p:spPr>
          <a:xfrm rot="16200000" flipH="1">
            <a:off x="5652376" y="4084121"/>
            <a:ext cx="1082922" cy="587765"/>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sp>
        <p:nvSpPr>
          <p:cNvPr id="108" name="Sun 103"/>
          <p:cNvSpPr/>
          <p:nvPr/>
        </p:nvSpPr>
        <p:spPr>
          <a:xfrm>
            <a:off x="7286702" y="5325090"/>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48" name="Obdélník 147"/>
          <p:cNvSpPr/>
          <p:nvPr/>
        </p:nvSpPr>
        <p:spPr>
          <a:xfrm>
            <a:off x="547528" y="908720"/>
            <a:ext cx="1648208" cy="400110"/>
          </a:xfrm>
          <a:prstGeom prst="rect">
            <a:avLst/>
          </a:prstGeom>
        </p:spPr>
        <p:txBody>
          <a:bodyPr wrap="none">
            <a:spAutoFit/>
          </a:bodyPr>
          <a:lstStyle/>
          <a:p>
            <a:r>
              <a:rPr lang="en-US" sz="2000" dirty="0" smtClean="0">
                <a:solidFill>
                  <a:schemeClr val="accent1"/>
                </a:solidFill>
                <a:latin typeface="+mj-lt"/>
              </a:rPr>
              <a:t>[Keller 1997]</a:t>
            </a:r>
            <a:endParaRPr lang="en-US" sz="2000" dirty="0">
              <a:latin typeface="+mj-lt"/>
            </a:endParaRPr>
          </a:p>
        </p:txBody>
      </p:sp>
      <p:pic>
        <p:nvPicPr>
          <p:cNvPr id="15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843808" y="3140968"/>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3851921" y="4005065"/>
            <a:ext cx="2437197" cy="139059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3"/>
          <p:cNvCxnSpPr/>
          <p:nvPr/>
        </p:nvCxnSpPr>
        <p:spPr>
          <a:xfrm flipV="1">
            <a:off x="6391275" y="4899705"/>
            <a:ext cx="109950" cy="524783"/>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64" name="Straight Arrow Connector 13"/>
          <p:cNvCxnSpPr/>
          <p:nvPr/>
        </p:nvCxnSpPr>
        <p:spPr>
          <a:xfrm flipH="1" flipV="1">
            <a:off x="5903958" y="3842595"/>
            <a:ext cx="475700" cy="159095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3"/>
          <p:cNvCxnSpPr/>
          <p:nvPr/>
        </p:nvCxnSpPr>
        <p:spPr>
          <a:xfrm flipV="1">
            <a:off x="6386513" y="4048732"/>
            <a:ext cx="220423" cy="1392424"/>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3"/>
          <p:cNvCxnSpPr/>
          <p:nvPr/>
        </p:nvCxnSpPr>
        <p:spPr>
          <a:xfrm flipV="1">
            <a:off x="6384131" y="3277040"/>
            <a:ext cx="656220" cy="2154591"/>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3"/>
          <p:cNvCxnSpPr>
            <a:endCxn id="108" idx="1"/>
          </p:cNvCxnSpPr>
          <p:nvPr/>
        </p:nvCxnSpPr>
        <p:spPr>
          <a:xfrm>
            <a:off x="6393656" y="5441156"/>
            <a:ext cx="893046" cy="17875"/>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09" name="Sun 104"/>
          <p:cNvSpPr/>
          <p:nvPr/>
        </p:nvSpPr>
        <p:spPr>
          <a:xfrm>
            <a:off x="8035806" y="4155959"/>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6" name="Sun 101"/>
          <p:cNvSpPr/>
          <p:nvPr/>
        </p:nvSpPr>
        <p:spPr>
          <a:xfrm>
            <a:off x="6818109" y="3049633"/>
            <a:ext cx="445477" cy="445477"/>
          </a:xfrm>
          <a:prstGeom prst="sun">
            <a:avLst>
              <a:gd name="adj" fmla="val 32937"/>
            </a:avLst>
          </a:prstGeom>
          <a:solidFill>
            <a:srgbClr val="FFFF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7" name="Sun 102"/>
          <p:cNvSpPr/>
          <p:nvPr/>
        </p:nvSpPr>
        <p:spPr>
          <a:xfrm>
            <a:off x="6476637" y="3913925"/>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5" name="Sun 100"/>
          <p:cNvSpPr/>
          <p:nvPr/>
        </p:nvSpPr>
        <p:spPr>
          <a:xfrm>
            <a:off x="5767909" y="3705918"/>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10" name="Sun 105"/>
          <p:cNvSpPr/>
          <p:nvPr/>
        </p:nvSpPr>
        <p:spPr>
          <a:xfrm>
            <a:off x="6372236" y="4767064"/>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3" name="Zástupný symbol pro číslo snímku 32"/>
          <p:cNvSpPr>
            <a:spLocks noGrp="1"/>
          </p:cNvSpPr>
          <p:nvPr>
            <p:ph type="sldNum" sz="quarter" idx="12"/>
          </p:nvPr>
        </p:nvSpPr>
        <p:spPr/>
        <p:txBody>
          <a:bodyPr/>
          <a:lstStyle/>
          <a:p>
            <a:pPr>
              <a:defRPr/>
            </a:pPr>
            <a:fld id="{81494967-73EE-4A75-A827-47B02327E019}" type="slidenum">
              <a:rPr lang="en-US" altLang="en-US" smtClean="0"/>
              <a:pPr>
                <a:defRPr/>
              </a:pPr>
              <a:t>4</a:t>
            </a:fld>
            <a:endParaRPr lang="en-US" altLang="en-US"/>
          </a:p>
        </p:txBody>
      </p:sp>
      <p:sp>
        <p:nvSpPr>
          <p:cNvPr id="34" name="Zástupný symbol pro zápatí 33"/>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wipe(up)">
                                      <p:cBhvr>
                                        <p:cTn id="14" dur="500"/>
                                        <p:tgtEl>
                                          <p:spTgt spid="10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up)">
                                      <p:cBhvr>
                                        <p:cTn id="22" dur="500"/>
                                        <p:tgtEl>
                                          <p:spTgt spid="10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500"/>
                                        <p:tgtEl>
                                          <p:spTgt spid="110"/>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up)">
                                      <p:cBhvr>
                                        <p:cTn id="30" dur="500"/>
                                        <p:tgtEl>
                                          <p:spTgt spid="10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wipe(up)">
                                      <p:cBhvr>
                                        <p:cTn id="46" dur="500"/>
                                        <p:tgtEl>
                                          <p:spTgt spid="101"/>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8"/>
                                        </p:tgtEl>
                                        <p:attrNameLst>
                                          <p:attrName>style.visibility</p:attrName>
                                        </p:attrNameLst>
                                      </p:cBhvr>
                                      <p:to>
                                        <p:strVal val="visible"/>
                                      </p:to>
                                    </p:set>
                                    <p:animEffect transition="in" filter="fade">
                                      <p:cBhvr>
                                        <p:cTn id="50" dur="500"/>
                                        <p:tgtEl>
                                          <p:spTgt spid="10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03"/>
                                        </p:tgtEl>
                                      </p:cBhvr>
                                    </p:animEffect>
                                    <p:set>
                                      <p:cBhvr>
                                        <p:cTn id="55" dur="1" fill="hold">
                                          <p:stCondLst>
                                            <p:cond delay="499"/>
                                          </p:stCondLst>
                                        </p:cTn>
                                        <p:tgtEl>
                                          <p:spTgt spid="10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4"/>
                                        </p:tgtEl>
                                      </p:cBhvr>
                                    </p:animEffect>
                                    <p:set>
                                      <p:cBhvr>
                                        <p:cTn id="58" dur="1" fill="hold">
                                          <p:stCondLst>
                                            <p:cond delay="499"/>
                                          </p:stCondLst>
                                        </p:cTn>
                                        <p:tgtEl>
                                          <p:spTgt spid="10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2"/>
                                        </p:tgtEl>
                                      </p:cBhvr>
                                    </p:animEffect>
                                    <p:set>
                                      <p:cBhvr>
                                        <p:cTn id="61" dur="1" fill="hold">
                                          <p:stCondLst>
                                            <p:cond delay="499"/>
                                          </p:stCondLst>
                                        </p:cTn>
                                        <p:tgtEl>
                                          <p:spTgt spid="10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0"/>
                                        </p:tgtEl>
                                      </p:cBhvr>
                                    </p:animEffect>
                                    <p:set>
                                      <p:cBhvr>
                                        <p:cTn id="64" dur="1" fill="hold">
                                          <p:stCondLst>
                                            <p:cond delay="499"/>
                                          </p:stCondLst>
                                        </p:cTn>
                                        <p:tgtEl>
                                          <p:spTgt spid="10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01"/>
                                        </p:tgtEl>
                                      </p:cBhvr>
                                    </p:animEffect>
                                    <p:set>
                                      <p:cBhvr>
                                        <p:cTn id="67" dur="1" fill="hold">
                                          <p:stCondLst>
                                            <p:cond delay="499"/>
                                          </p:stCondLst>
                                        </p:cTn>
                                        <p:tgtEl>
                                          <p:spTgt spid="10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animEffect transition="in" filter="fade">
                                      <p:cBhvr>
                                        <p:cTn id="71" dur="500"/>
                                        <p:tgtEl>
                                          <p:spTgt spid="3">
                                            <p:txEl>
                                              <p:pRg st="1" end="1"/>
                                            </p:txEl>
                                          </p:spTgt>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158"/>
                                        </p:tgtEl>
                                        <p:attrNameLst>
                                          <p:attrName>style.visibility</p:attrName>
                                        </p:attrNameLst>
                                      </p:cBhvr>
                                      <p:to>
                                        <p:strVal val="visible"/>
                                      </p:to>
                                    </p:set>
                                    <p:animEffect transition="in" filter="wipe(left)">
                                      <p:cBhvr>
                                        <p:cTn id="75" dur="500"/>
                                        <p:tgtEl>
                                          <p:spTgt spid="158"/>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59"/>
                                        </p:tgtEl>
                                        <p:attrNameLst>
                                          <p:attrName>style.visibility</p:attrName>
                                        </p:attrNameLst>
                                      </p:cBhvr>
                                      <p:to>
                                        <p:strVal val="visible"/>
                                      </p:to>
                                    </p:set>
                                    <p:animEffect transition="in" filter="fade">
                                      <p:cBhvr>
                                        <p:cTn id="79" dur="500"/>
                                        <p:tgtEl>
                                          <p:spTgt spid="1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64"/>
                                        </p:tgtEl>
                                        <p:attrNameLst>
                                          <p:attrName>style.visibility</p:attrName>
                                        </p:attrNameLst>
                                      </p:cBhvr>
                                      <p:to>
                                        <p:strVal val="visible"/>
                                      </p:to>
                                    </p:set>
                                    <p:animEffect transition="in" filter="wipe(up)">
                                      <p:cBhvr>
                                        <p:cTn id="84" dur="500"/>
                                        <p:tgtEl>
                                          <p:spTgt spid="164"/>
                                        </p:tgtEl>
                                      </p:cBhvr>
                                    </p:animEffect>
                                  </p:childTnLst>
                                </p:cTn>
                              </p:par>
                            </p:childTnLst>
                          </p:cTn>
                        </p:par>
                        <p:par>
                          <p:cTn id="85" fill="hold">
                            <p:stCondLst>
                              <p:cond delay="500"/>
                            </p:stCondLst>
                            <p:childTnLst>
                              <p:par>
                                <p:cTn id="86" presetID="22" presetClass="entr" presetSubtype="1" fill="hold" nodeType="afterEffect">
                                  <p:stCondLst>
                                    <p:cond delay="0"/>
                                  </p:stCondLst>
                                  <p:childTnLst>
                                    <p:set>
                                      <p:cBhvr>
                                        <p:cTn id="87" dur="1" fill="hold">
                                          <p:stCondLst>
                                            <p:cond delay="0"/>
                                          </p:stCondLst>
                                        </p:cTn>
                                        <p:tgtEl>
                                          <p:spTgt spid="161"/>
                                        </p:tgtEl>
                                        <p:attrNameLst>
                                          <p:attrName>style.visibility</p:attrName>
                                        </p:attrNameLst>
                                      </p:cBhvr>
                                      <p:to>
                                        <p:strVal val="visible"/>
                                      </p:to>
                                    </p:set>
                                    <p:animEffect transition="in" filter="wipe(up)">
                                      <p:cBhvr>
                                        <p:cTn id="88" dur="500"/>
                                        <p:tgtEl>
                                          <p:spTgt spid="161"/>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170"/>
                                        </p:tgtEl>
                                        <p:attrNameLst>
                                          <p:attrName>style.visibility</p:attrName>
                                        </p:attrNameLst>
                                      </p:cBhvr>
                                      <p:to>
                                        <p:strVal val="visible"/>
                                      </p:to>
                                    </p:set>
                                    <p:animEffect transition="in" filter="wipe(up)">
                                      <p:cBhvr>
                                        <p:cTn id="92" dur="500"/>
                                        <p:tgtEl>
                                          <p:spTgt spid="170"/>
                                        </p:tgtEl>
                                      </p:cBhvr>
                                    </p:animEffect>
                                  </p:childTnLst>
                                </p:cTn>
                              </p:par>
                            </p:childTnLst>
                          </p:cTn>
                        </p:par>
                        <p:par>
                          <p:cTn id="93" fill="hold">
                            <p:stCondLst>
                              <p:cond delay="1500"/>
                            </p:stCondLst>
                            <p:childTnLst>
                              <p:par>
                                <p:cTn id="94" presetID="22" presetClass="entr" presetSubtype="1" fill="hold" nodeType="afterEffect">
                                  <p:stCondLst>
                                    <p:cond delay="0"/>
                                  </p:stCondLst>
                                  <p:childTnLst>
                                    <p:set>
                                      <p:cBhvr>
                                        <p:cTn id="95" dur="1" fill="hold">
                                          <p:stCondLst>
                                            <p:cond delay="0"/>
                                          </p:stCondLst>
                                        </p:cTn>
                                        <p:tgtEl>
                                          <p:spTgt spid="173"/>
                                        </p:tgtEl>
                                        <p:attrNameLst>
                                          <p:attrName>style.visibility</p:attrName>
                                        </p:attrNameLst>
                                      </p:cBhvr>
                                      <p:to>
                                        <p:strVal val="visible"/>
                                      </p:to>
                                    </p:set>
                                    <p:animEffect transition="in" filter="wipe(up)">
                                      <p:cBhvr>
                                        <p:cTn id="96" dur="500"/>
                                        <p:tgtEl>
                                          <p:spTgt spid="173"/>
                                        </p:tgtEl>
                                      </p:cBhvr>
                                    </p:animEffect>
                                  </p:childTnLst>
                                </p:cTn>
                              </p:par>
                            </p:childTnLst>
                          </p:cTn>
                        </p:par>
                        <p:par>
                          <p:cTn id="97" fill="hold">
                            <p:stCondLst>
                              <p:cond delay="2000"/>
                            </p:stCondLst>
                            <p:childTnLst>
                              <p:par>
                                <p:cTn id="98" presetID="22" presetClass="entr" presetSubtype="1" fill="hold" nodeType="after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wipe(up)">
                                      <p:cBhvr>
                                        <p:cTn id="100" dur="500"/>
                                        <p:tgtEl>
                                          <p:spTgt spid="167"/>
                                        </p:tgtEl>
                                      </p:cBhvr>
                                    </p:animEffect>
                                  </p:childTnLst>
                                </p:cTn>
                              </p:par>
                            </p:childTnLst>
                          </p:cTn>
                        </p:par>
                        <p:par>
                          <p:cTn id="101" fill="hold">
                            <p:stCondLst>
                              <p:cond delay="2500"/>
                            </p:stCondLst>
                            <p:childTnLst>
                              <p:par>
                                <p:cTn id="102" presetID="22" presetClass="entr" presetSubtype="2" fill="hold" nodeType="afterEffect">
                                  <p:stCondLst>
                                    <p:cond delay="0"/>
                                  </p:stCondLst>
                                  <p:childTnLst>
                                    <p:set>
                                      <p:cBhvr>
                                        <p:cTn id="103" dur="1" fill="hold">
                                          <p:stCondLst>
                                            <p:cond delay="0"/>
                                          </p:stCondLst>
                                        </p:cTn>
                                        <p:tgtEl>
                                          <p:spTgt spid="176"/>
                                        </p:tgtEl>
                                        <p:attrNameLst>
                                          <p:attrName>style.visibility</p:attrName>
                                        </p:attrNameLst>
                                      </p:cBhvr>
                                      <p:to>
                                        <p:strVal val="visible"/>
                                      </p:to>
                                    </p:set>
                                    <p:animEffect transition="in" filter="wipe(right)">
                                      <p:cBhvr>
                                        <p:cTn id="104"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06" grpId="0" animBg="1"/>
      <p:bldP spid="107" grpId="0" animBg="1"/>
      <p:bldP spid="105" grpId="0" animBg="1"/>
      <p:bldP spid="110" grpId="0" animBg="1"/>
      <p:bldP spid="1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VPL contribution</a:t>
            </a:r>
            <a:endParaRPr lang="en-US" dirty="0"/>
          </a:p>
        </p:txBody>
      </p:sp>
      <p:sp>
        <p:nvSpPr>
          <p:cNvPr id="3" name="Zástupný symbol pro obsah 2"/>
          <p:cNvSpPr>
            <a:spLocks noGrp="1"/>
          </p:cNvSpPr>
          <p:nvPr>
            <p:ph idx="1"/>
          </p:nvPr>
        </p:nvSpPr>
        <p:spPr/>
        <p:txBody>
          <a:bodyPr/>
          <a:lstStyle/>
          <a:p>
            <a:r>
              <a:rPr lang="en-US" dirty="0" smtClean="0">
                <a:latin typeface="Times New Roman" pitchFamily="18" charset="0"/>
                <a:cs typeface="Times New Roman" pitchFamily="18" charset="0"/>
              </a:rPr>
              <a:t>High values for spiky BRDFs</a:t>
            </a:r>
          </a:p>
          <a:p>
            <a:r>
              <a:rPr lang="en-US" dirty="0" smtClean="0"/>
              <a:t>Diverges as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y</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 </a:t>
            </a:r>
            <a:r>
              <a:rPr lang="en-US" dirty="0" smtClean="0">
                <a:cs typeface="Times New Roman" pitchFamily="18" charset="0"/>
              </a:rPr>
              <a:t>→ </a:t>
            </a:r>
            <a:r>
              <a:rPr lang="en-US" dirty="0" smtClean="0">
                <a:latin typeface="Times New Roman" pitchFamily="18" charset="0"/>
                <a:cs typeface="Times New Roman" pitchFamily="18" charset="0"/>
              </a:rPr>
              <a:t>0</a:t>
            </a:r>
          </a:p>
        </p:txBody>
      </p:sp>
      <p:grpSp>
        <p:nvGrpSpPr>
          <p:cNvPr id="5" name="Skupina 4"/>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843808" y="3140968"/>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9" name="Straight Arrow Connector 13"/>
          <p:cNvCxnSpPr/>
          <p:nvPr/>
        </p:nvCxnSpPr>
        <p:spPr>
          <a:xfrm flipH="1" flipV="1">
            <a:off x="3851921" y="4005065"/>
            <a:ext cx="2437197" cy="139059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13"/>
          <p:cNvCxnSpPr/>
          <p:nvPr/>
        </p:nvCxnSpPr>
        <p:spPr>
          <a:xfrm flipV="1">
            <a:off x="6388894" y="4281296"/>
            <a:ext cx="1782565" cy="1152717"/>
          </a:xfrm>
          <a:prstGeom prst="straightConnector1">
            <a:avLst/>
          </a:prstGeom>
          <a:ln w="28575">
            <a:solidFill>
              <a:srgbClr val="FFC000"/>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6" name="Sun 104"/>
          <p:cNvSpPr/>
          <p:nvPr/>
        </p:nvSpPr>
        <p:spPr>
          <a:xfrm>
            <a:off x="8035806" y="4155959"/>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31"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aphicFrame>
        <p:nvGraphicFramePr>
          <p:cNvPr id="56322" name="Object 2"/>
          <p:cNvGraphicFramePr>
            <a:graphicFrameLocks noChangeAspect="1"/>
          </p:cNvGraphicFramePr>
          <p:nvPr/>
        </p:nvGraphicFramePr>
        <p:xfrm>
          <a:off x="6228184" y="5054120"/>
          <a:ext cx="280988" cy="307975"/>
        </p:xfrm>
        <a:graphic>
          <a:graphicData uri="http://schemas.openxmlformats.org/presentationml/2006/ole">
            <p:oleObj spid="_x0000_s56322" name="Equation" r:id="rId5" imgW="126720" imgH="139680" progId="Equation.3">
              <p:embed/>
            </p:oleObj>
          </a:graphicData>
        </a:graphic>
      </p:graphicFrame>
      <p:graphicFrame>
        <p:nvGraphicFramePr>
          <p:cNvPr id="56323" name="Object 3"/>
          <p:cNvGraphicFramePr>
            <a:graphicFrameLocks noChangeAspect="1"/>
          </p:cNvGraphicFramePr>
          <p:nvPr/>
        </p:nvGraphicFramePr>
        <p:xfrm>
          <a:off x="7843424" y="3943206"/>
          <a:ext cx="309563" cy="363538"/>
        </p:xfrm>
        <a:graphic>
          <a:graphicData uri="http://schemas.openxmlformats.org/presentationml/2006/ole">
            <p:oleObj spid="_x0000_s56323" name="Equation" r:id="rId6" imgW="139680" imgH="164880" progId="Equation.3">
              <p:embed/>
            </p:oleObj>
          </a:graphicData>
        </a:graphic>
      </p:graphicFrame>
      <p:graphicFrame>
        <p:nvGraphicFramePr>
          <p:cNvPr id="56324" name="Object 4"/>
          <p:cNvGraphicFramePr>
            <a:graphicFrameLocks noChangeAspect="1"/>
          </p:cNvGraphicFramePr>
          <p:nvPr/>
        </p:nvGraphicFramePr>
        <p:xfrm>
          <a:off x="6372200" y="4365104"/>
          <a:ext cx="1141413" cy="407987"/>
        </p:xfrm>
        <a:graphic>
          <a:graphicData uri="http://schemas.openxmlformats.org/presentationml/2006/ole">
            <p:oleObj spid="_x0000_s56324" name="Rovnice" r:id="rId7" imgW="571320" imgH="203040" progId="Equation.3">
              <p:embed/>
            </p:oleObj>
          </a:graphicData>
        </a:graphic>
      </p:graphicFrame>
      <p:graphicFrame>
        <p:nvGraphicFramePr>
          <p:cNvPr id="56325" name="Object 5"/>
          <p:cNvGraphicFramePr>
            <a:graphicFrameLocks noChangeAspect="1"/>
          </p:cNvGraphicFramePr>
          <p:nvPr/>
        </p:nvGraphicFramePr>
        <p:xfrm>
          <a:off x="6469160" y="5208016"/>
          <a:ext cx="763587" cy="458788"/>
        </p:xfrm>
        <a:graphic>
          <a:graphicData uri="http://schemas.openxmlformats.org/presentationml/2006/ole">
            <p:oleObj spid="_x0000_s56325" name="Rovnice" r:id="rId8" imgW="380880" imgH="228600" progId="Equation.3">
              <p:embed/>
            </p:oleObj>
          </a:graphicData>
        </a:graphic>
      </p:graphicFrame>
      <p:graphicFrame>
        <p:nvGraphicFramePr>
          <p:cNvPr id="56326" name="Object 6"/>
          <p:cNvGraphicFramePr>
            <a:graphicFrameLocks noChangeAspect="1"/>
          </p:cNvGraphicFramePr>
          <p:nvPr/>
        </p:nvGraphicFramePr>
        <p:xfrm>
          <a:off x="8353425" y="4005064"/>
          <a:ext cx="790575" cy="458787"/>
        </p:xfrm>
        <a:graphic>
          <a:graphicData uri="http://schemas.openxmlformats.org/presentationml/2006/ole">
            <p:oleObj spid="_x0000_s56326" name="Rovnice" r:id="rId9" imgW="393480" imgH="228600" progId="Equation.3">
              <p:embed/>
            </p:oleObj>
          </a:graphicData>
        </a:graphic>
      </p:graphicFrame>
      <p:sp>
        <p:nvSpPr>
          <p:cNvPr id="22" name="Zástupný symbol pro číslo snímku 21"/>
          <p:cNvSpPr>
            <a:spLocks noGrp="1"/>
          </p:cNvSpPr>
          <p:nvPr>
            <p:ph type="sldNum" sz="quarter" idx="12"/>
          </p:nvPr>
        </p:nvSpPr>
        <p:spPr/>
        <p:txBody>
          <a:bodyPr/>
          <a:lstStyle/>
          <a:p>
            <a:pPr>
              <a:defRPr/>
            </a:pPr>
            <a:fld id="{81494967-73EE-4A75-A827-47B02327E019}" type="slidenum">
              <a:rPr lang="en-US" altLang="en-US" smtClean="0"/>
              <a:pPr>
                <a:defRPr/>
              </a:pPr>
              <a:t>5</a:t>
            </a:fld>
            <a:endParaRPr lang="en-US" altLang="en-US"/>
          </a:p>
        </p:txBody>
      </p:sp>
      <p:sp>
        <p:nvSpPr>
          <p:cNvPr id="23" name="Zástupný symbol pro zápatí 22"/>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Clamping</a:t>
            </a:r>
            <a:endParaRPr lang="en-US" dirty="0"/>
          </a:p>
        </p:txBody>
      </p:sp>
      <p:sp>
        <p:nvSpPr>
          <p:cNvPr id="3" name="Zástupný symbol pro obsah 2"/>
          <p:cNvSpPr>
            <a:spLocks noGrp="1"/>
          </p:cNvSpPr>
          <p:nvPr>
            <p:ph idx="1"/>
          </p:nvPr>
        </p:nvSpPr>
        <p:spPr/>
        <p:txBody>
          <a:bodyPr/>
          <a:lstStyle/>
          <a:p>
            <a:endParaRPr lang="en-US"/>
          </a:p>
        </p:txBody>
      </p:sp>
      <p:pic>
        <p:nvPicPr>
          <p:cNvPr id="5" name="Picture 12" descr="C:\devel\workspace\giperception\talk\tomkitchen\large\giperception-slides-pt.png"/>
          <p:cNvPicPr>
            <a:picLocks noChangeAspect="1" noChangeArrowheads="1"/>
          </p:cNvPicPr>
          <p:nvPr/>
        </p:nvPicPr>
        <p:blipFill>
          <a:blip r:embed="rId3" cstate="print"/>
          <a:srcRect l="30000" r="13125"/>
          <a:stretch>
            <a:fillRect/>
          </a:stretch>
        </p:blipFill>
        <p:spPr bwMode="auto">
          <a:xfrm>
            <a:off x="3048000" y="1295400"/>
            <a:ext cx="2981674" cy="3931920"/>
          </a:xfrm>
          <a:prstGeom prst="rect">
            <a:avLst/>
          </a:prstGeom>
          <a:noFill/>
          <a:ln w="9525">
            <a:solidFill>
              <a:schemeClr val="tx1"/>
            </a:solidFill>
            <a:miter lim="800000"/>
            <a:headEnd/>
            <a:tailEnd/>
          </a:ln>
        </p:spPr>
      </p:pic>
      <p:grpSp>
        <p:nvGrpSpPr>
          <p:cNvPr id="6" name="Group 17"/>
          <p:cNvGrpSpPr/>
          <p:nvPr/>
        </p:nvGrpSpPr>
        <p:grpSpPr>
          <a:xfrm>
            <a:off x="6096000" y="1219200"/>
            <a:ext cx="3048000" cy="5201453"/>
            <a:chOff x="4838653" y="1295400"/>
            <a:chExt cx="3048000" cy="5201453"/>
          </a:xfrm>
        </p:grpSpPr>
        <p:sp>
          <p:nvSpPr>
            <p:cNvPr id="7" name="TextBox 11"/>
            <p:cNvSpPr txBox="1">
              <a:spLocks noChangeArrowheads="1"/>
            </p:cNvSpPr>
            <p:nvPr/>
          </p:nvSpPr>
          <p:spPr bwMode="auto">
            <a:xfrm>
              <a:off x="4838653" y="5450413"/>
              <a:ext cx="3048000" cy="1046440"/>
            </a:xfrm>
            <a:prstGeom prst="rect">
              <a:avLst/>
            </a:prstGeom>
            <a:noFill/>
            <a:ln w="9525">
              <a:noFill/>
              <a:miter lim="800000"/>
              <a:headEnd/>
              <a:tailEnd/>
            </a:ln>
          </p:spPr>
          <p:txBody>
            <a:bodyPr wrap="square">
              <a:spAutoFit/>
            </a:bodyPr>
            <a:lstStyle/>
            <a:p>
              <a:pPr algn="ctr"/>
              <a:r>
                <a:rPr lang="en-US" sz="3100" dirty="0">
                  <a:latin typeface="+mj-lt"/>
                </a:rPr>
                <a:t>n</a:t>
              </a:r>
              <a:r>
                <a:rPr lang="en-US" sz="3100" dirty="0" smtClean="0">
                  <a:latin typeface="+mj-lt"/>
                </a:rPr>
                <a:t>o local light inter-reflections</a:t>
              </a:r>
              <a:endParaRPr lang="en-US" sz="2400" i="1" dirty="0">
                <a:latin typeface="+mj-lt"/>
              </a:endParaRPr>
            </a:p>
          </p:txBody>
        </p:sp>
        <p:pic>
          <p:nvPicPr>
            <p:cNvPr id="8" name="Picture 14" descr="C:\devel\workspace\giperception\talk\tomkitchen\large\giperception-slides-vpl-c0.04.png"/>
            <p:cNvPicPr>
              <a:picLocks noChangeAspect="1" noChangeArrowheads="1"/>
            </p:cNvPicPr>
            <p:nvPr/>
          </p:nvPicPr>
          <p:blipFill>
            <a:blip r:embed="rId4" cstate="print"/>
            <a:srcRect l="30000" r="13125"/>
            <a:stretch>
              <a:fillRect/>
            </a:stretch>
          </p:blipFill>
          <p:spPr bwMode="auto">
            <a:xfrm>
              <a:off x="4838653" y="1371600"/>
              <a:ext cx="2981739" cy="3931920"/>
            </a:xfrm>
            <a:prstGeom prst="rect">
              <a:avLst/>
            </a:prstGeom>
            <a:noFill/>
            <a:ln>
              <a:solidFill>
                <a:schemeClr val="tx1"/>
              </a:solidFill>
            </a:ln>
            <a:effectLst>
              <a:outerShdw blurRad="50800" dist="38100" dir="13500000" algn="br" rotWithShape="0">
                <a:prstClr val="black">
                  <a:alpha val="40000"/>
                </a:prstClr>
              </a:outerShdw>
            </a:effectLst>
          </p:spPr>
        </p:pic>
        <p:sp>
          <p:nvSpPr>
            <p:cNvPr id="9" name="Text Box 9"/>
            <p:cNvSpPr txBox="1">
              <a:spLocks noChangeArrowheads="1"/>
            </p:cNvSpPr>
            <p:nvPr/>
          </p:nvSpPr>
          <p:spPr bwMode="auto">
            <a:xfrm>
              <a:off x="4838654" y="1295400"/>
              <a:ext cx="2971800" cy="523220"/>
            </a:xfrm>
            <a:prstGeom prst="rect">
              <a:avLst/>
            </a:prstGeom>
            <a:noFill/>
            <a:ln w="9525">
              <a:noFill/>
              <a:miter lim="800000"/>
              <a:headEnd/>
              <a:tailEnd/>
            </a:ln>
            <a:effectLst/>
          </p:spPr>
          <p:txBody>
            <a:bodyPr wrap="square" lIns="0" rIns="0">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clamping</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endParaRPr>
            </a:p>
          </p:txBody>
        </p:sp>
      </p:grpSp>
      <p:sp>
        <p:nvSpPr>
          <p:cNvPr id="10" name="Text Box 9"/>
          <p:cNvSpPr txBox="1">
            <a:spLocks noChangeArrowheads="1"/>
          </p:cNvSpPr>
          <p:nvPr/>
        </p:nvSpPr>
        <p:spPr bwMode="auto">
          <a:xfrm>
            <a:off x="3048000" y="1219200"/>
            <a:ext cx="2971800" cy="523220"/>
          </a:xfrm>
          <a:prstGeom prst="rect">
            <a:avLst/>
          </a:prstGeom>
          <a:noFill/>
          <a:ln w="9525">
            <a:noFill/>
            <a:miter lim="800000"/>
            <a:headEnd/>
            <a:tailEnd/>
          </a:ln>
          <a:effectLst/>
        </p:spPr>
        <p:txBody>
          <a:bodyPr wrap="square">
            <a:spAutoFit/>
          </a:bodyPr>
          <a:lstStyle/>
          <a:p>
            <a:pPr algn="ctr" defTabSz="812800">
              <a:defRPr/>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reference</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endParaRPr>
          </a:p>
        </p:txBody>
      </p:sp>
      <p:grpSp>
        <p:nvGrpSpPr>
          <p:cNvPr id="11" name="Group 16"/>
          <p:cNvGrpSpPr/>
          <p:nvPr/>
        </p:nvGrpSpPr>
        <p:grpSpPr>
          <a:xfrm>
            <a:off x="0" y="1219200"/>
            <a:ext cx="2981761" cy="5201453"/>
            <a:chOff x="2019300" y="1219200"/>
            <a:chExt cx="2981761" cy="5201453"/>
          </a:xfrm>
        </p:grpSpPr>
        <p:sp>
          <p:nvSpPr>
            <p:cNvPr id="12" name="TextBox 11"/>
            <p:cNvSpPr txBox="1">
              <a:spLocks noChangeArrowheads="1"/>
            </p:cNvSpPr>
            <p:nvPr/>
          </p:nvSpPr>
          <p:spPr bwMode="auto">
            <a:xfrm>
              <a:off x="2019300" y="5374213"/>
              <a:ext cx="2971800" cy="1046440"/>
            </a:xfrm>
            <a:prstGeom prst="rect">
              <a:avLst/>
            </a:prstGeom>
            <a:noFill/>
            <a:ln w="9525">
              <a:noFill/>
              <a:miter lim="800000"/>
              <a:headEnd/>
              <a:tailEnd/>
            </a:ln>
          </p:spPr>
          <p:txBody>
            <a:bodyPr wrap="square">
              <a:spAutoFit/>
            </a:bodyPr>
            <a:lstStyle/>
            <a:p>
              <a:pPr algn="ctr"/>
              <a:r>
                <a:rPr lang="en-US" sz="3100" dirty="0" smtClean="0">
                  <a:latin typeface="+mj-lt"/>
                </a:rPr>
                <a:t>splotches</a:t>
              </a:r>
              <a:br>
                <a:rPr lang="en-US" sz="3100" dirty="0" smtClean="0">
                  <a:latin typeface="+mj-lt"/>
                </a:rPr>
              </a:br>
              <a:r>
                <a:rPr lang="en-US" sz="3100" dirty="0" smtClean="0">
                  <a:latin typeface="+mj-lt"/>
                </a:rPr>
                <a:t>(variance)</a:t>
              </a:r>
            </a:p>
          </p:txBody>
        </p:sp>
        <p:pic>
          <p:nvPicPr>
            <p:cNvPr id="13" name="Picture 13" descr="C:\devel\workspace\giperception\talk\tomkitchen\large\giperception-slides-vpl-c0.png"/>
            <p:cNvPicPr>
              <a:picLocks noChangeAspect="1" noChangeArrowheads="1"/>
            </p:cNvPicPr>
            <p:nvPr/>
          </p:nvPicPr>
          <p:blipFill>
            <a:blip r:embed="rId5" cstate="print"/>
            <a:srcRect l="30000" r="13125"/>
            <a:stretch>
              <a:fillRect/>
            </a:stretch>
          </p:blipFill>
          <p:spPr bwMode="auto">
            <a:xfrm>
              <a:off x="2019320" y="1295400"/>
              <a:ext cx="2981741" cy="3931920"/>
            </a:xfrm>
            <a:prstGeom prst="rect">
              <a:avLst/>
            </a:prstGeom>
            <a:noFill/>
            <a:ln>
              <a:solidFill>
                <a:schemeClr val="tx1"/>
              </a:solidFill>
            </a:ln>
            <a:effectLst>
              <a:outerShdw blurRad="50800" dist="38100" dir="18900000" algn="bl" rotWithShape="0">
                <a:prstClr val="black">
                  <a:alpha val="40000"/>
                </a:prstClr>
              </a:outerShdw>
            </a:effectLst>
          </p:spPr>
        </p:pic>
        <p:sp>
          <p:nvSpPr>
            <p:cNvPr id="14" name="Text Box 9"/>
            <p:cNvSpPr txBox="1">
              <a:spLocks noChangeArrowheads="1"/>
            </p:cNvSpPr>
            <p:nvPr/>
          </p:nvSpPr>
          <p:spPr bwMode="auto">
            <a:xfrm>
              <a:off x="2019300" y="1219200"/>
              <a:ext cx="2971800" cy="954107"/>
            </a:xfrm>
            <a:prstGeom prst="rect">
              <a:avLst/>
            </a:prstGeom>
            <a:noFill/>
            <a:ln w="9525">
              <a:noFill/>
              <a:miter lim="800000"/>
              <a:headEnd/>
              <a:tailEnd/>
            </a:ln>
            <a:effectLst/>
          </p:spPr>
          <p:txBody>
            <a:bodyPr wrap="square">
              <a:spAutoFit/>
            </a:bodyPr>
            <a:lstStyle/>
            <a:p>
              <a:pPr algn="ctr" defTabSz="812800">
                <a:defRPr/>
              </a:pP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nstant </a:t>
              </a:r>
              <a:r>
                <a:rPr lang="en-US" sz="28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rPr>
                <a:t>radiosity</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endParaRPr>
            </a:p>
          </p:txBody>
        </p:sp>
      </p:grpSp>
      <p:sp>
        <p:nvSpPr>
          <p:cNvPr id="15" name="Slide Number Placeholder 2"/>
          <p:cNvSpPr>
            <a:spLocks noGrp="1"/>
          </p:cNvSpPr>
          <p:nvPr>
            <p:ph type="sldNum" sz="quarter" idx="11"/>
          </p:nvPr>
        </p:nvSpPr>
        <p:spPr>
          <a:xfrm>
            <a:off x="7010400" y="6477000"/>
            <a:ext cx="2133600" cy="381000"/>
          </a:xfrm>
        </p:spPr>
        <p:txBody>
          <a:bodyPr/>
          <a:lstStyle/>
          <a:p>
            <a:pPr>
              <a:defRPr/>
            </a:pPr>
            <a:fld id="{436069EF-2218-4AB1-8D37-562BB864C219}" type="slidenum">
              <a:rPr lang="en-US" smtClean="0">
                <a:solidFill>
                  <a:srgbClr val="FFFFFF"/>
                </a:solidFill>
              </a:rPr>
              <a:pPr>
                <a:defRPr/>
              </a:pPr>
              <a:t>6</a:t>
            </a:fld>
            <a:endParaRPr lang="en-US" dirty="0">
              <a:solidFill>
                <a:srgbClr val="FFFFFF"/>
              </a:solidFill>
            </a:endParaRPr>
          </a:p>
        </p:txBody>
      </p:sp>
      <p:sp>
        <p:nvSpPr>
          <p:cNvPr id="16" name="Zástupný symbol pro zápatí 15"/>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VPL rendering as a bidirectional </a:t>
            </a:r>
            <a:br>
              <a:rPr lang="en-US" dirty="0" smtClean="0"/>
            </a:br>
            <a:r>
              <a:rPr lang="en-US" dirty="0" smtClean="0"/>
              <a:t>path sampling technique</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b="1" dirty="0" smtClean="0"/>
              <a:t>Distribute VPLs</a:t>
            </a:r>
          </a:p>
          <a:p>
            <a:pPr marL="784225" lvl="1" indent="-457200"/>
            <a:r>
              <a:rPr lang="en-US" dirty="0" smtClean="0"/>
              <a:t>= sample light sub-paths</a:t>
            </a:r>
          </a:p>
          <a:p>
            <a:pPr marL="457200" indent="-457200">
              <a:buFont typeface="+mj-lt"/>
              <a:buAutoNum type="arabicPeriod"/>
            </a:pPr>
            <a:r>
              <a:rPr lang="en-US" b="1" dirty="0" smtClean="0"/>
              <a:t>Camera ray</a:t>
            </a:r>
          </a:p>
          <a:p>
            <a:pPr marL="784225" lvl="1" indent="-457200"/>
            <a:r>
              <a:rPr lang="en-US" dirty="0" smtClean="0"/>
              <a:t>= sample camera sub-path</a:t>
            </a:r>
          </a:p>
          <a:p>
            <a:pPr marL="457200" indent="-457200">
              <a:buFont typeface="+mj-lt"/>
              <a:buAutoNum type="arabicPeriod"/>
            </a:pPr>
            <a:r>
              <a:rPr lang="en-US" b="1" dirty="0" smtClean="0"/>
              <a:t>VPL contribution</a:t>
            </a:r>
          </a:p>
          <a:p>
            <a:pPr marL="784225" lvl="1" indent="-457200"/>
            <a:r>
              <a:rPr lang="en-US" dirty="0" smtClean="0"/>
              <a:t>= sub-path connection</a:t>
            </a:r>
            <a:r>
              <a:rPr lang="en-US" b="1" dirty="0" smtClean="0"/>
              <a:t> </a:t>
            </a:r>
            <a:endParaRPr lang="cs-CZ"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pic>
        <p:nvPicPr>
          <p:cNvPr id="15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106463" y="382632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5142322" y="4722829"/>
            <a:ext cx="1146799" cy="67283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09" name="Sun 104"/>
          <p:cNvSpPr/>
          <p:nvPr/>
        </p:nvSpPr>
        <p:spPr>
          <a:xfrm>
            <a:off x="8035806" y="4155959"/>
            <a:ext cx="267881" cy="267881"/>
          </a:xfrm>
          <a:prstGeom prst="sun">
            <a:avLst>
              <a:gd name="adj" fmla="val 34166"/>
            </a:avLst>
          </a:prstGeom>
          <a:solidFill>
            <a:srgbClr val="FFC0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106" name="Sun 101"/>
          <p:cNvSpPr/>
          <p:nvPr/>
        </p:nvSpPr>
        <p:spPr>
          <a:xfrm>
            <a:off x="6818109" y="3049633"/>
            <a:ext cx="445477" cy="445477"/>
          </a:xfrm>
          <a:prstGeom prst="sun">
            <a:avLst>
              <a:gd name="adj" fmla="val 32937"/>
            </a:avLst>
          </a:prstGeom>
          <a:solidFill>
            <a:srgbClr val="FFFF00"/>
          </a:solidFill>
          <a:ln w="635" cap="flat" cmpd="sng" algn="ctr">
            <a:solidFill>
              <a:srgbClr val="000000"/>
            </a:solidFill>
            <a:prstDash val="solid"/>
          </a:ln>
          <a:effectLst/>
          <a:scene3d>
            <a:camera prst="orthographicFront"/>
            <a:lightRig rig="threePt" dir="t">
              <a:rot lat="0" lon="0" rev="1800000"/>
            </a:lightRig>
          </a:scene3d>
          <a:sp3d prstMaterial="matt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a:ea typeface="+mn-ea"/>
              <a:cs typeface="+mn-cs"/>
            </a:endParaRPr>
          </a:p>
        </p:txBody>
      </p:sp>
      <p:sp>
        <p:nvSpPr>
          <p:cNvPr id="34" name="Oval 11"/>
          <p:cNvSpPr/>
          <p:nvPr/>
        </p:nvSpPr>
        <p:spPr>
          <a:xfrm>
            <a:off x="6980740" y="32004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6" name="Oval 11"/>
          <p:cNvSpPr/>
          <p:nvPr/>
        </p:nvSpPr>
        <p:spPr>
          <a:xfrm>
            <a:off x="5076056" y="465313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1" name="Volný tvar 40"/>
          <p:cNvSpPr/>
          <p:nvPr/>
        </p:nvSpPr>
        <p:spPr>
          <a:xfrm>
            <a:off x="5224007" y="3330501"/>
            <a:ext cx="2953890" cy="211223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890" h="2112231">
                <a:moveTo>
                  <a:pt x="5837" y="1433345"/>
                </a:moveTo>
                <a:lnTo>
                  <a:pt x="0" y="1436306"/>
                </a:lnTo>
                <a:lnTo>
                  <a:pt x="1155908" y="2112231"/>
                </a:lnTo>
                <a:lnTo>
                  <a:pt x="2953890" y="938876"/>
                </a:lnTo>
                <a:lnTo>
                  <a:pt x="1901091"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Oval 11"/>
          <p:cNvSpPr/>
          <p:nvPr/>
        </p:nvSpPr>
        <p:spPr>
          <a:xfrm>
            <a:off x="8104286" y="422116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23" name="Zástupný symbol pro číslo snímku 22"/>
          <p:cNvSpPr>
            <a:spLocks noGrp="1"/>
          </p:cNvSpPr>
          <p:nvPr>
            <p:ph type="sldNum" sz="quarter" idx="12"/>
          </p:nvPr>
        </p:nvSpPr>
        <p:spPr/>
        <p:txBody>
          <a:bodyPr/>
          <a:lstStyle/>
          <a:p>
            <a:pPr>
              <a:defRPr/>
            </a:pPr>
            <a:fld id="{81494967-73EE-4A75-A827-47B02327E019}" type="slidenum">
              <a:rPr lang="en-US" altLang="en-US" smtClean="0"/>
              <a:pPr>
                <a:defRPr/>
              </a:pPr>
              <a:t>7</a:t>
            </a:fld>
            <a:endParaRPr lang="en-US" altLang="en-US"/>
          </a:p>
        </p:txBody>
      </p:sp>
      <p:sp>
        <p:nvSpPr>
          <p:cNvPr id="24" name="Zástupný symbol pro zápatí 23"/>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up)">
                                      <p:cBhvr>
                                        <p:cTn id="15" dur="500"/>
                                        <p:tgtEl>
                                          <p:spTgt spid="10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106"/>
                                        </p:tgtEl>
                                      </p:cBhvr>
                                    </p:animEffect>
                                    <p:set>
                                      <p:cBhvr>
                                        <p:cTn id="28" dur="1" fill="hold">
                                          <p:stCondLst>
                                            <p:cond delay="499"/>
                                          </p:stCondLst>
                                        </p:cTn>
                                        <p:tgtEl>
                                          <p:spTgt spid="10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9"/>
                                        </p:tgtEl>
                                      </p:cBhvr>
                                    </p:animEffect>
                                    <p:set>
                                      <p:cBhvr>
                                        <p:cTn id="31" dur="1" fill="hold">
                                          <p:stCondLst>
                                            <p:cond delay="499"/>
                                          </p:stCondLst>
                                        </p:cTn>
                                        <p:tgtEl>
                                          <p:spTgt spid="10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58"/>
                                        </p:tgtEl>
                                        <p:attrNameLst>
                                          <p:attrName>style.visibility</p:attrName>
                                        </p:attrNameLst>
                                      </p:cBhvr>
                                      <p:to>
                                        <p:strVal val="visible"/>
                                      </p:to>
                                    </p:set>
                                    <p:animEffect transition="in" filter="wipe(left)">
                                      <p:cBhvr>
                                        <p:cTn id="46" dur="500"/>
                                        <p:tgtEl>
                                          <p:spTgt spid="15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59"/>
                                        </p:tgtEl>
                                        <p:attrNameLst>
                                          <p:attrName>style.visibility</p:attrName>
                                        </p:attrNameLst>
                                      </p:cBhvr>
                                      <p:to>
                                        <p:strVal val="visible"/>
                                      </p:to>
                                    </p:set>
                                    <p:animEffect transition="in" filter="fade">
                                      <p:cBhvr>
                                        <p:cTn id="59" dur="500"/>
                                        <p:tgtEl>
                                          <p:spTgt spid="15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500"/>
                                        <p:tgtEl>
                                          <p:spTgt spid="3">
                                            <p:txEl>
                                              <p:pRg st="4" end="4"/>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173"/>
                                        </p:tgtEl>
                                        <p:attrNameLst>
                                          <p:attrName>style.visibility</p:attrName>
                                        </p:attrNameLst>
                                      </p:cBhvr>
                                      <p:to>
                                        <p:strVal val="visible"/>
                                      </p:to>
                                    </p:set>
                                    <p:animEffect transition="in" filter="wipe(up)">
                                      <p:cBhvr>
                                        <p:cTn id="72" dur="500"/>
                                        <p:tgtEl>
                                          <p:spTgt spid="173"/>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P spid="106" grpId="0" animBg="1"/>
      <p:bldP spid="106" grpId="1" animBg="1"/>
      <p:bldP spid="34" grpId="0" animBg="1"/>
      <p:bldP spid="36" grpId="0" animBg="1"/>
      <p:bldP spid="41" grpId="0" animBg="1"/>
      <p:bldP spid="33" grpId="0" animBg="1"/>
      <p:bldP spid="1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48"/>
          <p:cNvGrpSpPr/>
          <p:nvPr/>
        </p:nvGrpSpPr>
        <p:grpSpPr>
          <a:xfrm>
            <a:off x="5580112" y="2852936"/>
            <a:ext cx="2786710" cy="3096344"/>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50" name="Volný tvar 1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Volný tvar 1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Volný tvar 1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Volný tvar 1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Volný tvar 1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Volný tvar 1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p:cNvSpPr>
            <a:spLocks noGrp="1"/>
          </p:cNvSpPr>
          <p:nvPr>
            <p:ph type="title"/>
          </p:nvPr>
        </p:nvSpPr>
        <p:spPr/>
        <p:txBody>
          <a:bodyPr/>
          <a:lstStyle/>
          <a:p>
            <a:r>
              <a:rPr lang="en-US" dirty="0" smtClean="0"/>
              <a:t>VPL rendering as a bidirectional </a:t>
            </a:r>
            <a:br>
              <a:rPr lang="en-US" dirty="0" smtClean="0"/>
            </a:br>
            <a:r>
              <a:rPr lang="en-US" dirty="0" smtClean="0"/>
              <a:t>path sampling technique</a:t>
            </a:r>
            <a:endParaRPr lang="cs-CZ" dirty="0"/>
          </a:p>
        </p:txBody>
      </p:sp>
      <p:sp>
        <p:nvSpPr>
          <p:cNvPr id="3" name="Zástupný symbol pro obsah 2"/>
          <p:cNvSpPr>
            <a:spLocks noGrp="1"/>
          </p:cNvSpPr>
          <p:nvPr>
            <p:ph idx="1"/>
          </p:nvPr>
        </p:nvSpPr>
        <p:spPr/>
        <p:txBody>
          <a:bodyPr/>
          <a:lstStyle/>
          <a:p>
            <a:pPr marL="457200" indent="-457200"/>
            <a:r>
              <a:rPr lang="en-US" dirty="0" smtClean="0"/>
              <a:t>The usual path integral </a:t>
            </a:r>
            <a:r>
              <a:rPr lang="en-US" b="1" dirty="0" smtClean="0"/>
              <a:t>estimator</a:t>
            </a:r>
            <a:endParaRPr lang="en-US" b="1" dirty="0"/>
          </a:p>
        </p:txBody>
      </p:sp>
      <p:cxnSp>
        <p:nvCxnSpPr>
          <p:cNvPr id="100" name="Straight Connector 95"/>
          <p:cNvCxnSpPr/>
          <p:nvPr/>
        </p:nvCxnSpPr>
        <p:spPr>
          <a:xfrm>
            <a:off x="7041653" y="3269379"/>
            <a:ext cx="1130648" cy="1023826"/>
          </a:xfrm>
          <a:prstGeom prst="line">
            <a:avLst/>
          </a:prstGeom>
          <a:noFill/>
          <a:ln w="6350" cap="flat" cmpd="sng" algn="ctr">
            <a:solidFill>
              <a:srgbClr val="FFFFFF">
                <a:lumMod val="50000"/>
              </a:srgbClr>
            </a:solidFill>
            <a:prstDash val="solid"/>
            <a:tailEnd type="none" w="lg" len="lg"/>
          </a:ln>
          <a:effectLst>
            <a:outerShdw blurRad="63500" sx="102000" sy="102000" algn="ctr" rotWithShape="0">
              <a:prstClr val="black">
                <a:alpha val="40000"/>
              </a:prstClr>
            </a:outerShdw>
          </a:effectLst>
        </p:spPr>
      </p:cxnSp>
      <p:pic>
        <p:nvPicPr>
          <p:cNvPr id="157"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106463" y="382632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58" name="Straight Arrow Connector 13"/>
          <p:cNvCxnSpPr/>
          <p:nvPr/>
        </p:nvCxnSpPr>
        <p:spPr>
          <a:xfrm flipH="1" flipV="1">
            <a:off x="5142322" y="4722829"/>
            <a:ext cx="1146799" cy="672833"/>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3"/>
          <p:cNvCxnSpPr/>
          <p:nvPr/>
        </p:nvCxnSpPr>
        <p:spPr>
          <a:xfrm flipV="1">
            <a:off x="6388894" y="4281296"/>
            <a:ext cx="1782565" cy="115271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6980740" y="32004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36" name="Oval 11"/>
          <p:cNvSpPr/>
          <p:nvPr/>
        </p:nvSpPr>
        <p:spPr>
          <a:xfrm>
            <a:off x="5076056" y="465313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41" name="Volný tvar 40"/>
          <p:cNvSpPr/>
          <p:nvPr/>
        </p:nvSpPr>
        <p:spPr>
          <a:xfrm>
            <a:off x="5224007" y="3330501"/>
            <a:ext cx="2953890" cy="211223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890" h="2112231">
                <a:moveTo>
                  <a:pt x="5837" y="1433345"/>
                </a:moveTo>
                <a:lnTo>
                  <a:pt x="0" y="1436306"/>
                </a:lnTo>
                <a:lnTo>
                  <a:pt x="1155908" y="2112231"/>
                </a:lnTo>
                <a:lnTo>
                  <a:pt x="2953890" y="938876"/>
                </a:lnTo>
                <a:lnTo>
                  <a:pt x="1901091"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Oval 11"/>
          <p:cNvSpPr/>
          <p:nvPr/>
        </p:nvSpPr>
        <p:spPr>
          <a:xfrm>
            <a:off x="8104286" y="422116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59" name="Oval 11"/>
          <p:cNvSpPr/>
          <p:nvPr/>
        </p:nvSpPr>
        <p:spPr>
          <a:xfrm>
            <a:off x="6314002" y="53732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grpSp>
        <p:nvGrpSpPr>
          <p:cNvPr id="23" name="Skupina 4"/>
          <p:cNvGrpSpPr/>
          <p:nvPr/>
        </p:nvGrpSpPr>
        <p:grpSpPr>
          <a:xfrm>
            <a:off x="1763688" y="2204864"/>
            <a:ext cx="1673796" cy="936104"/>
            <a:chOff x="1619672" y="1556792"/>
            <a:chExt cx="1673796" cy="936104"/>
          </a:xfrm>
        </p:grpSpPr>
        <p:graphicFrame>
          <p:nvGraphicFramePr>
            <p:cNvPr id="24" name="Object 2"/>
            <p:cNvGraphicFramePr>
              <a:graphicFrameLocks noChangeAspect="1"/>
            </p:cNvGraphicFramePr>
            <p:nvPr/>
          </p:nvGraphicFramePr>
          <p:xfrm>
            <a:off x="1691680" y="1556792"/>
            <a:ext cx="1601788" cy="889000"/>
          </p:xfrm>
          <a:graphic>
            <a:graphicData uri="http://schemas.openxmlformats.org/presentationml/2006/ole">
              <p:oleObj spid="_x0000_s57346" name="Rovnice" r:id="rId5" imgW="799920" imgH="444240" progId="Equation.3">
                <p:embed/>
              </p:oleObj>
            </a:graphicData>
          </a:graphic>
        </p:graphicFrame>
        <p:sp>
          <p:nvSpPr>
            <p:cNvPr id="25" name="Obdélník 24"/>
            <p:cNvSpPr/>
            <p:nvPr/>
          </p:nvSpPr>
          <p:spPr>
            <a:xfrm>
              <a:off x="1619672" y="1556792"/>
              <a:ext cx="1656184" cy="936104"/>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Object 2"/>
          <p:cNvGraphicFramePr>
            <a:graphicFrameLocks noChangeAspect="1"/>
          </p:cNvGraphicFramePr>
          <p:nvPr/>
        </p:nvGraphicFramePr>
        <p:xfrm>
          <a:off x="8015288" y="3789363"/>
          <a:ext cx="381000" cy="457200"/>
        </p:xfrm>
        <a:graphic>
          <a:graphicData uri="http://schemas.openxmlformats.org/presentationml/2006/ole">
            <p:oleObj spid="_x0000_s57347" name="Rovnice" r:id="rId6" imgW="190440" imgH="228600" progId="Equation.3">
              <p:embed/>
            </p:oleObj>
          </a:graphicData>
        </a:graphic>
      </p:graphicFrame>
      <p:graphicFrame>
        <p:nvGraphicFramePr>
          <p:cNvPr id="57348" name="Object 4"/>
          <p:cNvGraphicFramePr>
            <a:graphicFrameLocks noChangeAspect="1"/>
          </p:cNvGraphicFramePr>
          <p:nvPr/>
        </p:nvGraphicFramePr>
        <p:xfrm>
          <a:off x="6228184" y="4941168"/>
          <a:ext cx="381000" cy="457200"/>
        </p:xfrm>
        <a:graphic>
          <a:graphicData uri="http://schemas.openxmlformats.org/presentationml/2006/ole">
            <p:oleObj spid="_x0000_s57348" name="Rovnice" r:id="rId7" imgW="190440" imgH="228600" progId="Equation.3">
              <p:embed/>
            </p:oleObj>
          </a:graphicData>
        </a:graphic>
      </p:graphicFrame>
      <p:graphicFrame>
        <p:nvGraphicFramePr>
          <p:cNvPr id="57349" name="Object 5"/>
          <p:cNvGraphicFramePr>
            <a:graphicFrameLocks noChangeAspect="1"/>
          </p:cNvGraphicFramePr>
          <p:nvPr/>
        </p:nvGraphicFramePr>
        <p:xfrm>
          <a:off x="7026275" y="2797175"/>
          <a:ext cx="355600" cy="457200"/>
        </p:xfrm>
        <a:graphic>
          <a:graphicData uri="http://schemas.openxmlformats.org/presentationml/2006/ole">
            <p:oleObj spid="_x0000_s57349" name="Rovnice" r:id="rId8" imgW="177480" imgH="228600" progId="Equation.3">
              <p:embed/>
            </p:oleObj>
          </a:graphicData>
        </a:graphic>
      </p:graphicFrame>
      <p:graphicFrame>
        <p:nvGraphicFramePr>
          <p:cNvPr id="57350" name="Object 6"/>
          <p:cNvGraphicFramePr>
            <a:graphicFrameLocks noChangeAspect="1"/>
          </p:cNvGraphicFramePr>
          <p:nvPr/>
        </p:nvGraphicFramePr>
        <p:xfrm>
          <a:off x="5124450" y="4314825"/>
          <a:ext cx="406400" cy="457200"/>
        </p:xfrm>
        <a:graphic>
          <a:graphicData uri="http://schemas.openxmlformats.org/presentationml/2006/ole">
            <p:oleObj spid="_x0000_s57350" name="Rovnice" r:id="rId9" imgW="203040" imgH="228600" progId="Equation.3">
              <p:embed/>
            </p:oleObj>
          </a:graphicData>
        </a:graphic>
      </p:graphicFrame>
      <p:graphicFrame>
        <p:nvGraphicFramePr>
          <p:cNvPr id="57351" name="Object 7"/>
          <p:cNvGraphicFramePr>
            <a:graphicFrameLocks noChangeAspect="1"/>
          </p:cNvGraphicFramePr>
          <p:nvPr/>
        </p:nvGraphicFramePr>
        <p:xfrm>
          <a:off x="5722938" y="4754563"/>
          <a:ext cx="330200" cy="355600"/>
        </p:xfrm>
        <a:graphic>
          <a:graphicData uri="http://schemas.openxmlformats.org/presentationml/2006/ole">
            <p:oleObj spid="_x0000_s57351" name="Rovnice" r:id="rId10" imgW="164880" imgH="177480" progId="Equation.3">
              <p:embed/>
            </p:oleObj>
          </a:graphicData>
        </a:graphic>
      </p:graphicFrame>
      <p:graphicFrame>
        <p:nvGraphicFramePr>
          <p:cNvPr id="57352" name="Object 8"/>
          <p:cNvGraphicFramePr>
            <a:graphicFrameLocks noChangeAspect="1"/>
          </p:cNvGraphicFramePr>
          <p:nvPr/>
        </p:nvGraphicFramePr>
        <p:xfrm>
          <a:off x="7045412" y="4509120"/>
          <a:ext cx="330200" cy="355600"/>
        </p:xfrm>
        <a:graphic>
          <a:graphicData uri="http://schemas.openxmlformats.org/presentationml/2006/ole">
            <p:oleObj spid="_x0000_s57352" name="Rovnice" r:id="rId11" imgW="164880" imgH="177480" progId="Equation.3">
              <p:embed/>
            </p:oleObj>
          </a:graphicData>
        </a:graphic>
      </p:graphicFrame>
      <p:graphicFrame>
        <p:nvGraphicFramePr>
          <p:cNvPr id="57353" name="Object 9"/>
          <p:cNvGraphicFramePr>
            <a:graphicFrameLocks noChangeAspect="1"/>
          </p:cNvGraphicFramePr>
          <p:nvPr/>
        </p:nvGraphicFramePr>
        <p:xfrm>
          <a:off x="7213927" y="3640520"/>
          <a:ext cx="330200" cy="355600"/>
        </p:xfrm>
        <a:graphic>
          <a:graphicData uri="http://schemas.openxmlformats.org/presentationml/2006/ole">
            <p:oleObj spid="_x0000_s57353" name="Rovnice" r:id="rId12" imgW="164880" imgH="177480" progId="Equation.3">
              <p:embed/>
            </p:oleObj>
          </a:graphicData>
        </a:graphic>
      </p:graphicFrame>
      <p:grpSp>
        <p:nvGrpSpPr>
          <p:cNvPr id="47" name="Skupina 46"/>
          <p:cNvGrpSpPr/>
          <p:nvPr/>
        </p:nvGrpSpPr>
        <p:grpSpPr>
          <a:xfrm>
            <a:off x="5209907" y="3869992"/>
            <a:ext cx="3241581" cy="2520628"/>
            <a:chOff x="5209907" y="3869992"/>
            <a:chExt cx="3241581" cy="2520628"/>
          </a:xfrm>
        </p:grpSpPr>
        <p:sp>
          <p:nvSpPr>
            <p:cNvPr id="38" name="Elipsa 37"/>
            <p:cNvSpPr/>
            <p:nvPr/>
          </p:nvSpPr>
          <p:spPr>
            <a:xfrm>
              <a:off x="7875424" y="3869992"/>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a 38"/>
            <p:cNvSpPr/>
            <p:nvPr/>
          </p:nvSpPr>
          <p:spPr>
            <a:xfrm>
              <a:off x="6934620" y="4405580"/>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a 39"/>
            <p:cNvSpPr/>
            <p:nvPr/>
          </p:nvSpPr>
          <p:spPr>
            <a:xfrm>
              <a:off x="6099934" y="5013176"/>
              <a:ext cx="576064" cy="576064"/>
            </a:xfrm>
            <a:prstGeom prst="ellipse">
              <a:avLst/>
            </a:pr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7425559" y="417786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Volný tvar 42"/>
            <p:cNvSpPr/>
            <p:nvPr/>
          </p:nvSpPr>
          <p:spPr>
            <a:xfrm>
              <a:off x="6516216" y="4729672"/>
              <a:ext cx="409903" cy="299545"/>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Lst>
              <a:ahLst/>
              <a:cxnLst>
                <a:cxn ang="0">
                  <a:pos x="connsiteX0" y="connsiteY0"/>
                </a:cxn>
                <a:cxn ang="0">
                  <a:pos x="connsiteX1" y="connsiteY1"/>
                </a:cxn>
                <a:cxn ang="0">
                  <a:pos x="connsiteX2" y="connsiteY2"/>
                </a:cxn>
                <a:cxn ang="0">
                  <a:pos x="connsiteX3" y="connsiteY3"/>
                </a:cxn>
              </a:cxnLst>
              <a:rect l="l" t="t" r="r" b="b"/>
              <a:pathLst>
                <a:path w="409903" h="299545">
                  <a:moveTo>
                    <a:pt x="409903" y="0"/>
                  </a:moveTo>
                  <a:cubicBezTo>
                    <a:pt x="302172" y="14452"/>
                    <a:pt x="194441" y="28904"/>
                    <a:pt x="126124" y="78828"/>
                  </a:cubicBezTo>
                  <a:cubicBezTo>
                    <a:pt x="57807" y="128752"/>
                    <a:pt x="0" y="299545"/>
                    <a:pt x="0" y="299545"/>
                  </a:cubicBezTo>
                  <a:lnTo>
                    <a:pt x="0" y="299545"/>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5" name="Volný tvar 44"/>
            <p:cNvSpPr/>
            <p:nvPr/>
          </p:nvSpPr>
          <p:spPr>
            <a:xfrm rot="18497057">
              <a:off x="6037572" y="5700010"/>
              <a:ext cx="419162" cy="282516"/>
            </a:xfrm>
            <a:custGeom>
              <a:avLst/>
              <a:gdLst>
                <a:gd name="connsiteX0" fmla="*/ 409903 w 409903"/>
                <a:gd name="connsiteY0" fmla="*/ 0 h 299545"/>
                <a:gd name="connsiteX1" fmla="*/ 126124 w 409903"/>
                <a:gd name="connsiteY1" fmla="*/ 78828 h 299545"/>
                <a:gd name="connsiteX2" fmla="*/ 0 w 409903"/>
                <a:gd name="connsiteY2" fmla="*/ 299545 h 299545"/>
                <a:gd name="connsiteX3" fmla="*/ 0 w 409903"/>
                <a:gd name="connsiteY3" fmla="*/ 299545 h 299545"/>
                <a:gd name="connsiteX0" fmla="*/ 454888 w 454888"/>
                <a:gd name="connsiteY0" fmla="*/ 0 h 585924"/>
                <a:gd name="connsiteX1" fmla="*/ 171109 w 454888"/>
                <a:gd name="connsiteY1" fmla="*/ 78828 h 585924"/>
                <a:gd name="connsiteX2" fmla="*/ 44985 w 454888"/>
                <a:gd name="connsiteY2" fmla="*/ 299545 h 585924"/>
                <a:gd name="connsiteX3" fmla="*/ 0 w 454888"/>
                <a:gd name="connsiteY3" fmla="*/ 585924 h 585924"/>
                <a:gd name="connsiteX0" fmla="*/ 409903 w 409903"/>
                <a:gd name="connsiteY0" fmla="*/ 0 h 299545"/>
                <a:gd name="connsiteX1" fmla="*/ 126124 w 409903"/>
                <a:gd name="connsiteY1" fmla="*/ 78828 h 299545"/>
                <a:gd name="connsiteX2" fmla="*/ 0 w 409903"/>
                <a:gd name="connsiteY2" fmla="*/ 299545 h 299545"/>
                <a:gd name="connsiteX0" fmla="*/ 508389 w 508389"/>
                <a:gd name="connsiteY0" fmla="*/ 0 h 169471"/>
                <a:gd name="connsiteX1" fmla="*/ 224610 w 508389"/>
                <a:gd name="connsiteY1" fmla="*/ 78828 h 169471"/>
                <a:gd name="connsiteX2" fmla="*/ 0 w 508389"/>
                <a:gd name="connsiteY2" fmla="*/ 169471 h 169471"/>
                <a:gd name="connsiteX0" fmla="*/ 508389 w 508389"/>
                <a:gd name="connsiteY0" fmla="*/ 0 h 169471"/>
                <a:gd name="connsiteX1" fmla="*/ 0 w 508389"/>
                <a:gd name="connsiteY1" fmla="*/ 169471 h 169471"/>
                <a:gd name="connsiteX0" fmla="*/ 419162 w 419162"/>
                <a:gd name="connsiteY0" fmla="*/ 0 h 282516"/>
                <a:gd name="connsiteX1" fmla="*/ 0 w 419162"/>
                <a:gd name="connsiteY1" fmla="*/ 282516 h 282516"/>
              </a:gdLst>
              <a:ahLst/>
              <a:cxnLst>
                <a:cxn ang="0">
                  <a:pos x="connsiteX0" y="connsiteY0"/>
                </a:cxn>
                <a:cxn ang="0">
                  <a:pos x="connsiteX1" y="connsiteY1"/>
                </a:cxn>
              </a:cxnLst>
              <a:rect l="l" t="t" r="r" b="b"/>
              <a:pathLst>
                <a:path w="419162" h="282516">
                  <a:moveTo>
                    <a:pt x="419162" y="0"/>
                  </a:moveTo>
                  <a:lnTo>
                    <a:pt x="0" y="282516"/>
                  </a:lnTo>
                </a:path>
              </a:pathLst>
            </a:custGeom>
            <a:noFill/>
            <a:ln w="38100">
              <a:solidFill>
                <a:schemeClr val="accent4"/>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6" name="TextovéPole 45"/>
            <p:cNvSpPr txBox="1"/>
            <p:nvPr/>
          </p:nvSpPr>
          <p:spPr>
            <a:xfrm>
              <a:off x="5209907" y="6021288"/>
              <a:ext cx="1954381" cy="369332"/>
            </a:xfrm>
            <a:prstGeom prst="rect">
              <a:avLst/>
            </a:prstGeom>
            <a:noFill/>
          </p:spPr>
          <p:txBody>
            <a:bodyPr wrap="none" rtlCol="0">
              <a:spAutoFit/>
            </a:bodyPr>
            <a:lstStyle/>
            <a:p>
              <a:r>
                <a:rPr lang="en-US" dirty="0" smtClean="0">
                  <a:solidFill>
                    <a:schemeClr val="tx2"/>
                  </a:solidFill>
                  <a:latin typeface="+mn-lt"/>
                </a:rPr>
                <a:t>VPL contribution</a:t>
              </a:r>
            </a:p>
          </p:txBody>
        </p:sp>
      </p:grpSp>
      <p:sp>
        <p:nvSpPr>
          <p:cNvPr id="44" name="Zástupný symbol pro číslo snímku 43"/>
          <p:cNvSpPr>
            <a:spLocks noGrp="1"/>
          </p:cNvSpPr>
          <p:nvPr>
            <p:ph type="sldNum" sz="quarter" idx="12"/>
          </p:nvPr>
        </p:nvSpPr>
        <p:spPr/>
        <p:txBody>
          <a:bodyPr/>
          <a:lstStyle/>
          <a:p>
            <a:pPr>
              <a:defRPr/>
            </a:pPr>
            <a:fld id="{81494967-73EE-4A75-A827-47B02327E019}" type="slidenum">
              <a:rPr lang="en-US" altLang="en-US" smtClean="0"/>
              <a:pPr>
                <a:defRPr/>
              </a:pPr>
              <a:t>8</a:t>
            </a:fld>
            <a:endParaRPr lang="en-US" altLang="en-US"/>
          </a:p>
        </p:txBody>
      </p:sp>
      <p:sp>
        <p:nvSpPr>
          <p:cNvPr id="48" name="Zástupný symbol pro zápatí 47"/>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fade">
                                      <p:cBhvr>
                                        <p:cTn id="7" dur="500"/>
                                        <p:tgtEl>
                                          <p:spTgt spid="57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fade">
                                      <p:cBhvr>
                                        <p:cTn id="12" dur="5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fade">
                                      <p:cBhvr>
                                        <p:cTn id="17" dur="500"/>
                                        <p:tgtEl>
                                          <p:spTgt spid="57348"/>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353"/>
                                        </p:tgtEl>
                                        <p:attrNameLst>
                                          <p:attrName>style.visibility</p:attrName>
                                        </p:attrNameLst>
                                      </p:cBhvr>
                                      <p:to>
                                        <p:strVal val="visible"/>
                                      </p:to>
                                    </p:set>
                                    <p:animEffect transition="in" filter="fade">
                                      <p:cBhvr>
                                        <p:cTn id="25" dur="500"/>
                                        <p:tgtEl>
                                          <p:spTgt spid="57353"/>
                                        </p:tgtEl>
                                      </p:cBhvr>
                                    </p:animEffect>
                                  </p:childTnLst>
                                </p:cTn>
                              </p:par>
                              <p:par>
                                <p:cTn id="26" presetID="10" presetClass="entr" presetSubtype="0" fill="hold" nodeType="withEffect">
                                  <p:stCondLst>
                                    <p:cond delay="0"/>
                                  </p:stCondLst>
                                  <p:childTnLst>
                                    <p:set>
                                      <p:cBhvr>
                                        <p:cTn id="27" dur="1" fill="hold">
                                          <p:stCondLst>
                                            <p:cond delay="0"/>
                                          </p:stCondLst>
                                        </p:cTn>
                                        <p:tgtEl>
                                          <p:spTgt spid="57352"/>
                                        </p:tgtEl>
                                        <p:attrNameLst>
                                          <p:attrName>style.visibility</p:attrName>
                                        </p:attrNameLst>
                                      </p:cBhvr>
                                      <p:to>
                                        <p:strVal val="visible"/>
                                      </p:to>
                                    </p:set>
                                    <p:animEffect transition="in" filter="fade">
                                      <p:cBhvr>
                                        <p:cTn id="28" dur="500"/>
                                        <p:tgtEl>
                                          <p:spTgt spid="57352"/>
                                        </p:tgtEl>
                                      </p:cBhvr>
                                    </p:animEffect>
                                  </p:childTnLst>
                                </p:cTn>
                              </p:par>
                              <p:par>
                                <p:cTn id="29" presetID="10" presetClass="entr" presetSubtype="0" fill="hold" nodeType="withEffect">
                                  <p:stCondLst>
                                    <p:cond delay="0"/>
                                  </p:stCondLst>
                                  <p:childTnLst>
                                    <p:set>
                                      <p:cBhvr>
                                        <p:cTn id="30" dur="1" fill="hold">
                                          <p:stCondLst>
                                            <p:cond delay="0"/>
                                          </p:stCondLst>
                                        </p:cTn>
                                        <p:tgtEl>
                                          <p:spTgt spid="57351"/>
                                        </p:tgtEl>
                                        <p:attrNameLst>
                                          <p:attrName>style.visibility</p:attrName>
                                        </p:attrNameLst>
                                      </p:cBhvr>
                                      <p:to>
                                        <p:strVal val="visible"/>
                                      </p:to>
                                    </p:set>
                                    <p:animEffect transition="in" filter="fade">
                                      <p:cBhvr>
                                        <p:cTn id="31" dur="500"/>
                                        <p:tgtEl>
                                          <p:spTgt spid="573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68288"/>
            <a:ext cx="8229600" cy="1139825"/>
          </a:xfrm>
        </p:spPr>
        <p:txBody>
          <a:bodyPr/>
          <a:lstStyle/>
          <a:p>
            <a:r>
              <a:rPr lang="en-US" dirty="0" smtClean="0"/>
              <a:t>Digression</a:t>
            </a:r>
            <a:endParaRPr lang="en-US" dirty="0"/>
          </a:p>
        </p:txBody>
      </p:sp>
      <p:grpSp>
        <p:nvGrpSpPr>
          <p:cNvPr id="4" name="Skupina 44"/>
          <p:cNvGrpSpPr/>
          <p:nvPr/>
        </p:nvGrpSpPr>
        <p:grpSpPr>
          <a:xfrm>
            <a:off x="72194" y="108947"/>
            <a:ext cx="8874508" cy="2403024"/>
            <a:chOff x="72194" y="2394129"/>
            <a:chExt cx="8874508" cy="2403024"/>
          </a:xfrm>
        </p:grpSpPr>
        <p:sp>
          <p:nvSpPr>
            <p:cNvPr id="31" name="Volný tvar 30"/>
            <p:cNvSpPr/>
            <p:nvPr/>
          </p:nvSpPr>
          <p:spPr>
            <a:xfrm>
              <a:off x="72194" y="2394129"/>
              <a:ext cx="8874508" cy="2403024"/>
            </a:xfrm>
            <a:custGeom>
              <a:avLst/>
              <a:gdLst>
                <a:gd name="connsiteX0" fmla="*/ 81887 w 8625385"/>
                <a:gd name="connsiteY0" fmla="*/ 1692322 h 2101755"/>
                <a:gd name="connsiteX1" fmla="*/ 3138985 w 8625385"/>
                <a:gd name="connsiteY1" fmla="*/ 1787856 h 2101755"/>
                <a:gd name="connsiteX2" fmla="*/ 6482687 w 8625385"/>
                <a:gd name="connsiteY2" fmla="*/ 1828800 h 2101755"/>
                <a:gd name="connsiteX3" fmla="*/ 8393374 w 8625385"/>
                <a:gd name="connsiteY3" fmla="*/ 2101755 h 2101755"/>
                <a:gd name="connsiteX4" fmla="*/ 8625385 w 8625385"/>
                <a:gd name="connsiteY4" fmla="*/ 641444 h 2101755"/>
                <a:gd name="connsiteX5" fmla="*/ 8284191 w 8625385"/>
                <a:gd name="connsiteY5" fmla="*/ 0 h 2101755"/>
                <a:gd name="connsiteX6" fmla="*/ 6346209 w 8625385"/>
                <a:gd name="connsiteY6" fmla="*/ 81886 h 2101755"/>
                <a:gd name="connsiteX7" fmla="*/ 5336275 w 8625385"/>
                <a:gd name="connsiteY7" fmla="*/ 1050877 h 2101755"/>
                <a:gd name="connsiteX8" fmla="*/ 1446663 w 8625385"/>
                <a:gd name="connsiteY8" fmla="*/ 1119116 h 2101755"/>
                <a:gd name="connsiteX9" fmla="*/ 0 w 8625385"/>
                <a:gd name="connsiteY9" fmla="*/ 1132764 h 2101755"/>
                <a:gd name="connsiteX10" fmla="*/ 81887 w 8625385"/>
                <a:gd name="connsiteY10" fmla="*/ 1692322 h 210175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392908"/>
                <a:gd name="connsiteX1" fmla="*/ 3580262 w 9066662"/>
                <a:gd name="connsiteY1" fmla="*/ 1881116 h 2392908"/>
                <a:gd name="connsiteX2" fmla="*/ 6923964 w 9066662"/>
                <a:gd name="connsiteY2" fmla="*/ 1922060 h 2392908"/>
                <a:gd name="connsiteX3" fmla="*/ 8834651 w 9066662"/>
                <a:gd name="connsiteY3" fmla="*/ 2195015 h 2392908"/>
                <a:gd name="connsiteX4" fmla="*/ 9066662 w 9066662"/>
                <a:gd name="connsiteY4" fmla="*/ 734704 h 2392908"/>
                <a:gd name="connsiteX5" fmla="*/ 8725468 w 9066662"/>
                <a:gd name="connsiteY5" fmla="*/ 93260 h 2392908"/>
                <a:gd name="connsiteX6" fmla="*/ 6787486 w 9066662"/>
                <a:gd name="connsiteY6" fmla="*/ 175146 h 2392908"/>
                <a:gd name="connsiteX7" fmla="*/ 5777552 w 9066662"/>
                <a:gd name="connsiteY7" fmla="*/ 1144137 h 2392908"/>
                <a:gd name="connsiteX8" fmla="*/ 1887940 w 9066662"/>
                <a:gd name="connsiteY8" fmla="*/ 1212376 h 2392908"/>
                <a:gd name="connsiteX9" fmla="*/ 441277 w 9066662"/>
                <a:gd name="connsiteY9" fmla="*/ 1226024 h 2392908"/>
                <a:gd name="connsiteX10" fmla="*/ 523164 w 9066662"/>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455357 w 9123960"/>
                <a:gd name="connsiteY0" fmla="*/ 1785582 h 2392908"/>
                <a:gd name="connsiteX1" fmla="*/ 3512455 w 9123960"/>
                <a:gd name="connsiteY1" fmla="*/ 1881116 h 2392908"/>
                <a:gd name="connsiteX2" fmla="*/ 6856157 w 9123960"/>
                <a:gd name="connsiteY2" fmla="*/ 1922060 h 2392908"/>
                <a:gd name="connsiteX3" fmla="*/ 8766844 w 9123960"/>
                <a:gd name="connsiteY3" fmla="*/ 2195015 h 2392908"/>
                <a:gd name="connsiteX4" fmla="*/ 8998855 w 9123960"/>
                <a:gd name="connsiteY4" fmla="*/ 734704 h 2392908"/>
                <a:gd name="connsiteX5" fmla="*/ 8657661 w 9123960"/>
                <a:gd name="connsiteY5" fmla="*/ 93260 h 2392908"/>
                <a:gd name="connsiteX6" fmla="*/ 6719679 w 9123960"/>
                <a:gd name="connsiteY6" fmla="*/ 175146 h 2392908"/>
                <a:gd name="connsiteX7" fmla="*/ 5709745 w 9123960"/>
                <a:gd name="connsiteY7" fmla="*/ 1144137 h 2392908"/>
                <a:gd name="connsiteX8" fmla="*/ 1820133 w 9123960"/>
                <a:gd name="connsiteY8" fmla="*/ 1212376 h 2392908"/>
                <a:gd name="connsiteX9" fmla="*/ 780314 w 9123960"/>
                <a:gd name="connsiteY9" fmla="*/ 1271807 h 2392908"/>
                <a:gd name="connsiteX10" fmla="*/ 455357 w 9123960"/>
                <a:gd name="connsiteY10" fmla="*/ 1785582 h 2392908"/>
                <a:gd name="connsiteX0" fmla="*/ 455357 w 8871012"/>
                <a:gd name="connsiteY0" fmla="*/ 1775863 h 2392908"/>
                <a:gd name="connsiteX1" fmla="*/ 3259507 w 8871012"/>
                <a:gd name="connsiteY1" fmla="*/ 1881116 h 2392908"/>
                <a:gd name="connsiteX2" fmla="*/ 6603209 w 8871012"/>
                <a:gd name="connsiteY2" fmla="*/ 1922060 h 2392908"/>
                <a:gd name="connsiteX3" fmla="*/ 8513896 w 8871012"/>
                <a:gd name="connsiteY3" fmla="*/ 2195015 h 2392908"/>
                <a:gd name="connsiteX4" fmla="*/ 8745907 w 8871012"/>
                <a:gd name="connsiteY4" fmla="*/ 734704 h 2392908"/>
                <a:gd name="connsiteX5" fmla="*/ 8404713 w 8871012"/>
                <a:gd name="connsiteY5" fmla="*/ 93260 h 2392908"/>
                <a:gd name="connsiteX6" fmla="*/ 6466731 w 8871012"/>
                <a:gd name="connsiteY6" fmla="*/ 175146 h 2392908"/>
                <a:gd name="connsiteX7" fmla="*/ 5456797 w 8871012"/>
                <a:gd name="connsiteY7" fmla="*/ 1144137 h 2392908"/>
                <a:gd name="connsiteX8" fmla="*/ 1567185 w 8871012"/>
                <a:gd name="connsiteY8" fmla="*/ 1212376 h 2392908"/>
                <a:gd name="connsiteX9" fmla="*/ 527366 w 8871012"/>
                <a:gd name="connsiteY9" fmla="*/ 1271807 h 2392908"/>
                <a:gd name="connsiteX10" fmla="*/ 455357 w 8871012"/>
                <a:gd name="connsiteY10" fmla="*/ 1775863 h 2392908"/>
                <a:gd name="connsiteX0" fmla="*/ 455357 w 8875541"/>
                <a:gd name="connsiteY0" fmla="*/ 1775863 h 2404546"/>
                <a:gd name="connsiteX1" fmla="*/ 3259507 w 8875541"/>
                <a:gd name="connsiteY1" fmla="*/ 1881116 h 2404546"/>
                <a:gd name="connsiteX2" fmla="*/ 6576037 w 8875541"/>
                <a:gd name="connsiteY2" fmla="*/ 1991887 h 2404546"/>
                <a:gd name="connsiteX3" fmla="*/ 8513896 w 8875541"/>
                <a:gd name="connsiteY3" fmla="*/ 2195015 h 2404546"/>
                <a:gd name="connsiteX4" fmla="*/ 8745907 w 8875541"/>
                <a:gd name="connsiteY4" fmla="*/ 734704 h 2404546"/>
                <a:gd name="connsiteX5" fmla="*/ 8404713 w 8875541"/>
                <a:gd name="connsiteY5" fmla="*/ 93260 h 2404546"/>
                <a:gd name="connsiteX6" fmla="*/ 6466731 w 8875541"/>
                <a:gd name="connsiteY6" fmla="*/ 175146 h 2404546"/>
                <a:gd name="connsiteX7" fmla="*/ 5456797 w 8875541"/>
                <a:gd name="connsiteY7" fmla="*/ 1144137 h 2404546"/>
                <a:gd name="connsiteX8" fmla="*/ 1567185 w 8875541"/>
                <a:gd name="connsiteY8" fmla="*/ 1212376 h 2404546"/>
                <a:gd name="connsiteX9" fmla="*/ 527366 w 8875541"/>
                <a:gd name="connsiteY9" fmla="*/ 1271807 h 2404546"/>
                <a:gd name="connsiteX10" fmla="*/ 455357 w 8875541"/>
                <a:gd name="connsiteY10" fmla="*/ 1775863 h 2404546"/>
                <a:gd name="connsiteX0" fmla="*/ 455357 w 8809890"/>
                <a:gd name="connsiteY0" fmla="*/ 1775863 h 2201418"/>
                <a:gd name="connsiteX1" fmla="*/ 3259507 w 8809890"/>
                <a:gd name="connsiteY1" fmla="*/ 1881116 h 2201418"/>
                <a:gd name="connsiteX2" fmla="*/ 6576037 w 8809890"/>
                <a:gd name="connsiteY2" fmla="*/ 1991887 h 2201418"/>
                <a:gd name="connsiteX3" fmla="*/ 8448245 w 8809890"/>
                <a:gd name="connsiteY3" fmla="*/ 1991887 h 2201418"/>
                <a:gd name="connsiteX4" fmla="*/ 8745907 w 8809890"/>
                <a:gd name="connsiteY4" fmla="*/ 734704 h 2201418"/>
                <a:gd name="connsiteX5" fmla="*/ 8404713 w 8809890"/>
                <a:gd name="connsiteY5" fmla="*/ 93260 h 2201418"/>
                <a:gd name="connsiteX6" fmla="*/ 6466731 w 8809890"/>
                <a:gd name="connsiteY6" fmla="*/ 175146 h 2201418"/>
                <a:gd name="connsiteX7" fmla="*/ 5456797 w 8809890"/>
                <a:gd name="connsiteY7" fmla="*/ 1144137 h 2201418"/>
                <a:gd name="connsiteX8" fmla="*/ 1567185 w 8809890"/>
                <a:gd name="connsiteY8" fmla="*/ 1212376 h 2201418"/>
                <a:gd name="connsiteX9" fmla="*/ 527366 w 8809890"/>
                <a:gd name="connsiteY9" fmla="*/ 1271807 h 2201418"/>
                <a:gd name="connsiteX10" fmla="*/ 455357 w 8809890"/>
                <a:gd name="connsiteY10" fmla="*/ 1775863 h 2201418"/>
                <a:gd name="connsiteX0" fmla="*/ 455357 w 8881898"/>
                <a:gd name="connsiteY0" fmla="*/ 1775863 h 2273426"/>
                <a:gd name="connsiteX1" fmla="*/ 3259507 w 8881898"/>
                <a:gd name="connsiteY1" fmla="*/ 1881116 h 2273426"/>
                <a:gd name="connsiteX2" fmla="*/ 6576037 w 8881898"/>
                <a:gd name="connsiteY2" fmla="*/ 1991887 h 2273426"/>
                <a:gd name="connsiteX3" fmla="*/ 8520253 w 8881898"/>
                <a:gd name="connsiteY3" fmla="*/ 2063895 h 2273426"/>
                <a:gd name="connsiteX4" fmla="*/ 8745907 w 8881898"/>
                <a:gd name="connsiteY4" fmla="*/ 734704 h 2273426"/>
                <a:gd name="connsiteX5" fmla="*/ 8404713 w 8881898"/>
                <a:gd name="connsiteY5" fmla="*/ 93260 h 2273426"/>
                <a:gd name="connsiteX6" fmla="*/ 6466731 w 8881898"/>
                <a:gd name="connsiteY6" fmla="*/ 175146 h 2273426"/>
                <a:gd name="connsiteX7" fmla="*/ 5456797 w 8881898"/>
                <a:gd name="connsiteY7" fmla="*/ 1144137 h 2273426"/>
                <a:gd name="connsiteX8" fmla="*/ 1567185 w 8881898"/>
                <a:gd name="connsiteY8" fmla="*/ 1212376 h 2273426"/>
                <a:gd name="connsiteX9" fmla="*/ 527366 w 8881898"/>
                <a:gd name="connsiteY9" fmla="*/ 1271807 h 2273426"/>
                <a:gd name="connsiteX10" fmla="*/ 455357 w 8881898"/>
                <a:gd name="connsiteY10" fmla="*/ 1775863 h 2273426"/>
                <a:gd name="connsiteX0" fmla="*/ 455357 w 8825032"/>
                <a:gd name="connsiteY0" fmla="*/ 1997395 h 2601865"/>
                <a:gd name="connsiteX1" fmla="*/ 3259507 w 8825032"/>
                <a:gd name="connsiteY1" fmla="*/ 2102648 h 2601865"/>
                <a:gd name="connsiteX2" fmla="*/ 6576037 w 8825032"/>
                <a:gd name="connsiteY2" fmla="*/ 2213419 h 2601865"/>
                <a:gd name="connsiteX3" fmla="*/ 8520253 w 8825032"/>
                <a:gd name="connsiteY3" fmla="*/ 2285427 h 2601865"/>
                <a:gd name="connsiteX4" fmla="*/ 8404713 w 8825032"/>
                <a:gd name="connsiteY4" fmla="*/ 314792 h 2601865"/>
                <a:gd name="connsiteX5" fmla="*/ 6466731 w 8825032"/>
                <a:gd name="connsiteY5" fmla="*/ 396678 h 2601865"/>
                <a:gd name="connsiteX6" fmla="*/ 5456797 w 8825032"/>
                <a:gd name="connsiteY6" fmla="*/ 1365669 h 2601865"/>
                <a:gd name="connsiteX7" fmla="*/ 1567185 w 8825032"/>
                <a:gd name="connsiteY7" fmla="*/ 1433908 h 2601865"/>
                <a:gd name="connsiteX8" fmla="*/ 527366 w 8825032"/>
                <a:gd name="connsiteY8" fmla="*/ 1493339 h 2601865"/>
                <a:gd name="connsiteX9" fmla="*/ 455357 w 8825032"/>
                <a:gd name="connsiteY9" fmla="*/ 1997395 h 2601865"/>
                <a:gd name="connsiteX0" fmla="*/ 455357 w 8862507"/>
                <a:gd name="connsiteY0" fmla="*/ 1826960 h 2403024"/>
                <a:gd name="connsiteX1" fmla="*/ 3259507 w 8862507"/>
                <a:gd name="connsiteY1" fmla="*/ 1932213 h 2403024"/>
                <a:gd name="connsiteX2" fmla="*/ 6576037 w 8862507"/>
                <a:gd name="connsiteY2" fmla="*/ 2042984 h 2403024"/>
                <a:gd name="connsiteX3" fmla="*/ 8520253 w 8862507"/>
                <a:gd name="connsiteY3" fmla="*/ 2114992 h 2403024"/>
                <a:gd name="connsiteX4" fmla="*/ 8520253 w 8862507"/>
                <a:gd name="connsiteY4" fmla="*/ 314792 h 2403024"/>
                <a:gd name="connsiteX5" fmla="*/ 6466731 w 8862507"/>
                <a:gd name="connsiteY5" fmla="*/ 226243 h 2403024"/>
                <a:gd name="connsiteX6" fmla="*/ 5456797 w 8862507"/>
                <a:gd name="connsiteY6" fmla="*/ 1195234 h 2403024"/>
                <a:gd name="connsiteX7" fmla="*/ 1567185 w 8862507"/>
                <a:gd name="connsiteY7" fmla="*/ 1263473 h 2403024"/>
                <a:gd name="connsiteX8" fmla="*/ 527366 w 8862507"/>
                <a:gd name="connsiteY8" fmla="*/ 1322904 h 2403024"/>
                <a:gd name="connsiteX9" fmla="*/ 455357 w 8862507"/>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579186 w 8874508"/>
                <a:gd name="connsiteY7" fmla="*/ 1263473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1178887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4508" h="2403024">
                  <a:moveTo>
                    <a:pt x="467358" y="1826960"/>
                  </a:moveTo>
                  <a:cubicBezTo>
                    <a:pt x="934716" y="1940513"/>
                    <a:pt x="2204708" y="1909467"/>
                    <a:pt x="3271508" y="1932213"/>
                  </a:cubicBezTo>
                  <a:lnTo>
                    <a:pt x="6588038" y="2042984"/>
                  </a:lnTo>
                  <a:cubicBezTo>
                    <a:pt x="7463769" y="2095300"/>
                    <a:pt x="8208218" y="2403024"/>
                    <a:pt x="8532254" y="2114992"/>
                  </a:cubicBezTo>
                  <a:cubicBezTo>
                    <a:pt x="8856290" y="1826960"/>
                    <a:pt x="8874508" y="629584"/>
                    <a:pt x="8532254" y="314792"/>
                  </a:cubicBezTo>
                  <a:cubicBezTo>
                    <a:pt x="8190000" y="0"/>
                    <a:pt x="6994789" y="118231"/>
                    <a:pt x="6478732" y="226243"/>
                  </a:cubicBezTo>
                  <a:cubicBezTo>
                    <a:pt x="5962675" y="334255"/>
                    <a:pt x="6151942" y="635360"/>
                    <a:pt x="5435910" y="962863"/>
                  </a:cubicBezTo>
                  <a:cubicBezTo>
                    <a:pt x="4686736" y="1305525"/>
                    <a:pt x="2447578" y="1130882"/>
                    <a:pt x="1619486" y="1178887"/>
                  </a:cubicBezTo>
                  <a:cubicBezTo>
                    <a:pt x="791394" y="1226892"/>
                    <a:pt x="659379" y="1142883"/>
                    <a:pt x="467358" y="1250895"/>
                  </a:cubicBezTo>
                  <a:cubicBezTo>
                    <a:pt x="275337" y="1358907"/>
                    <a:pt x="0" y="1713407"/>
                    <a:pt x="467358" y="1826960"/>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5" name="Skupina 43"/>
            <p:cNvGrpSpPr/>
            <p:nvPr/>
          </p:nvGrpSpPr>
          <p:grpSpPr>
            <a:xfrm>
              <a:off x="6693106" y="2636912"/>
              <a:ext cx="1695318" cy="1872208"/>
              <a:chOff x="6693106" y="2636912"/>
              <a:chExt cx="1695318" cy="1872208"/>
            </a:xfrm>
          </p:grpSpPr>
          <p:sp>
            <p:nvSpPr>
              <p:cNvPr id="15" name="Volný tvar 14"/>
              <p:cNvSpPr/>
              <p:nvPr/>
            </p:nvSpPr>
            <p:spPr>
              <a:xfrm>
                <a:off x="6693106" y="2637170"/>
                <a:ext cx="1693467" cy="417155"/>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6693171" y="2711515"/>
                <a:ext cx="376347" cy="1598407"/>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olný tvar 16"/>
              <p:cNvSpPr/>
              <p:nvPr/>
            </p:nvSpPr>
            <p:spPr>
              <a:xfrm>
                <a:off x="6697301" y="3994625"/>
                <a:ext cx="1691123" cy="513118"/>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olný tvar 17"/>
              <p:cNvSpPr/>
              <p:nvPr/>
            </p:nvSpPr>
            <p:spPr>
              <a:xfrm>
                <a:off x="8006677" y="2636912"/>
                <a:ext cx="381102" cy="1872208"/>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olný tvar 18"/>
              <p:cNvSpPr/>
              <p:nvPr/>
            </p:nvSpPr>
            <p:spPr>
              <a:xfrm>
                <a:off x="7055772" y="3050533"/>
                <a:ext cx="962158" cy="1003485"/>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olný tvar 19"/>
              <p:cNvSpPr/>
              <p:nvPr/>
            </p:nvSpPr>
            <p:spPr>
              <a:xfrm>
                <a:off x="7329574" y="2833013"/>
                <a:ext cx="432902" cy="122101"/>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Elipsa 33"/>
            <p:cNvSpPr/>
            <p:nvPr/>
          </p:nvSpPr>
          <p:spPr>
            <a:xfrm>
              <a:off x="7444932" y="4175369"/>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Elipsa 34"/>
            <p:cNvSpPr/>
            <p:nvPr/>
          </p:nvSpPr>
          <p:spPr>
            <a:xfrm rot="16200000">
              <a:off x="8127385" y="3551360"/>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traight Arrow Connector 13"/>
            <p:cNvCxnSpPr/>
            <p:nvPr/>
          </p:nvCxnSpPr>
          <p:spPr>
            <a:xfrm flipH="1">
              <a:off x="7511845" y="3574026"/>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3" name="Volný tvar 42"/>
            <p:cNvSpPr/>
            <p:nvPr/>
          </p:nvSpPr>
          <p:spPr>
            <a:xfrm>
              <a:off x="7217507" y="3727938"/>
              <a:ext cx="832338" cy="565158"/>
            </a:xfrm>
            <a:custGeom>
              <a:avLst/>
              <a:gdLst>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570523 w 832338"/>
                <a:gd name="connsiteY10" fmla="*/ 515816 h 515816"/>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218831 w 832338"/>
                <a:gd name="connsiteY10" fmla="*/ 496277 h 515816"/>
                <a:gd name="connsiteX11" fmla="*/ 570523 w 832338"/>
                <a:gd name="connsiteY11" fmla="*/ 515816 h 515816"/>
                <a:gd name="connsiteX0" fmla="*/ 570523 w 832338"/>
                <a:gd name="connsiteY0" fmla="*/ 515816 h 565158"/>
                <a:gd name="connsiteX1" fmla="*/ 476738 w 832338"/>
                <a:gd name="connsiteY1" fmla="*/ 422031 h 565158"/>
                <a:gd name="connsiteX2" fmla="*/ 734646 w 832338"/>
                <a:gd name="connsiteY2" fmla="*/ 257908 h 565158"/>
                <a:gd name="connsiteX3" fmla="*/ 832338 w 832338"/>
                <a:gd name="connsiteY3" fmla="*/ 58616 h 565158"/>
                <a:gd name="connsiteX4" fmla="*/ 804984 w 832338"/>
                <a:gd name="connsiteY4" fmla="*/ 11724 h 565158"/>
                <a:gd name="connsiteX5" fmla="*/ 719015 w 832338"/>
                <a:gd name="connsiteY5" fmla="*/ 0 h 565158"/>
                <a:gd name="connsiteX6" fmla="*/ 508000 w 832338"/>
                <a:gd name="connsiteY6" fmla="*/ 109416 h 565158"/>
                <a:gd name="connsiteX7" fmla="*/ 351692 w 832338"/>
                <a:gd name="connsiteY7" fmla="*/ 347785 h 565158"/>
                <a:gd name="connsiteX8" fmla="*/ 152400 w 832338"/>
                <a:gd name="connsiteY8" fmla="*/ 339970 h 565158"/>
                <a:gd name="connsiteX9" fmla="*/ 0 w 832338"/>
                <a:gd name="connsiteY9" fmla="*/ 484554 h 565158"/>
                <a:gd name="connsiteX10" fmla="*/ 306821 w 832338"/>
                <a:gd name="connsiteY10" fmla="*/ 565158 h 565158"/>
                <a:gd name="connsiteX11" fmla="*/ 570523 w 832338"/>
                <a:gd name="connsiteY11" fmla="*/ 515816 h 56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338" h="565158">
                  <a:moveTo>
                    <a:pt x="570523" y="515816"/>
                  </a:moveTo>
                  <a:lnTo>
                    <a:pt x="476738" y="422031"/>
                  </a:lnTo>
                  <a:lnTo>
                    <a:pt x="734646" y="257908"/>
                  </a:lnTo>
                  <a:lnTo>
                    <a:pt x="832338" y="58616"/>
                  </a:lnTo>
                  <a:lnTo>
                    <a:pt x="804984" y="11724"/>
                  </a:lnTo>
                  <a:lnTo>
                    <a:pt x="719015" y="0"/>
                  </a:lnTo>
                  <a:lnTo>
                    <a:pt x="508000" y="109416"/>
                  </a:lnTo>
                  <a:lnTo>
                    <a:pt x="351692" y="347785"/>
                  </a:lnTo>
                  <a:lnTo>
                    <a:pt x="152400" y="339970"/>
                  </a:lnTo>
                  <a:lnTo>
                    <a:pt x="0" y="484554"/>
                  </a:lnTo>
                  <a:lnTo>
                    <a:pt x="306821" y="565158"/>
                  </a:lnTo>
                  <a:lnTo>
                    <a:pt x="570523" y="515816"/>
                  </a:lnTo>
                  <a:close/>
                </a:path>
              </a:pathLst>
            </a:cu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 name="Zástupný symbol pro obsah 2"/>
          <p:cNvSpPr>
            <a:spLocks noGrp="1"/>
          </p:cNvSpPr>
          <p:nvPr>
            <p:ph idx="1"/>
          </p:nvPr>
        </p:nvSpPr>
        <p:spPr>
          <a:xfrm>
            <a:off x="457200" y="-684981"/>
            <a:ext cx="6563072" cy="2908920"/>
          </a:xfrm>
        </p:spPr>
        <p:txBody>
          <a:bodyPr/>
          <a:lstStyle/>
          <a:p>
            <a:pPr>
              <a:buNone/>
            </a:pPr>
            <a:r>
              <a:rPr lang="en-US" b="1" dirty="0" smtClean="0"/>
              <a:t> </a:t>
            </a:r>
            <a:endParaRPr lang="en-US" dirty="0" smtClean="0"/>
          </a:p>
          <a:p>
            <a:pPr>
              <a:buNone/>
            </a:pPr>
            <a:endParaRPr lang="en-US" dirty="0" smtClean="0"/>
          </a:p>
          <a:p>
            <a:pPr marL="457200" indent="-457200">
              <a:buFont typeface="+mj-lt"/>
              <a:buAutoNum type="arabicPeriod"/>
            </a:pPr>
            <a:endParaRPr lang="en-US" dirty="0" smtClean="0"/>
          </a:p>
          <a:p>
            <a:pPr marL="784225" lvl="1" indent="-457200">
              <a:buFont typeface="+mj-lt"/>
              <a:buAutoNum type="arabicPeriod"/>
            </a:pPr>
            <a:endParaRPr lang="en-US" dirty="0" smtClean="0"/>
          </a:p>
          <a:p>
            <a:pPr marL="784225" lvl="1" indent="-457200">
              <a:buFont typeface="+mj-lt"/>
              <a:buAutoNum type="arabicPeriod"/>
            </a:pPr>
            <a:endParaRPr lang="en-US" dirty="0" smtClean="0"/>
          </a:p>
          <a:p>
            <a:pPr marL="457200" indent="-457200"/>
            <a:r>
              <a:rPr lang="en-US" dirty="0" smtClean="0"/>
              <a:t>Sample direction from an existing vertex</a:t>
            </a:r>
          </a:p>
          <a:p>
            <a:pPr marL="457200" indent="-457200">
              <a:buFont typeface="+mj-lt"/>
              <a:buAutoNum type="arabicPeriod"/>
            </a:pPr>
            <a:endParaRPr lang="en-US" dirty="0" smtClean="0"/>
          </a:p>
        </p:txBody>
      </p:sp>
      <p:grpSp>
        <p:nvGrpSpPr>
          <p:cNvPr id="6" name="Skupina 53"/>
          <p:cNvGrpSpPr/>
          <p:nvPr/>
        </p:nvGrpSpPr>
        <p:grpSpPr>
          <a:xfrm>
            <a:off x="4860032" y="2579331"/>
            <a:ext cx="3312366" cy="3657981"/>
            <a:chOff x="2771800" y="2397748"/>
            <a:chExt cx="3672406" cy="4055588"/>
          </a:xfrm>
        </p:grpSpPr>
        <p:grpSp>
          <p:nvGrpSpPr>
            <p:cNvPr id="7" name="Skupina 45"/>
            <p:cNvGrpSpPr/>
            <p:nvPr/>
          </p:nvGrpSpPr>
          <p:grpSpPr>
            <a:xfrm>
              <a:off x="2771800" y="2397748"/>
              <a:ext cx="3672406" cy="4055588"/>
              <a:chOff x="3779912" y="2708920"/>
              <a:chExt cx="1695317" cy="1872208"/>
            </a:xfrm>
          </p:grpSpPr>
          <p:grpSp>
            <p:nvGrpSpPr>
              <p:cNvPr id="8" name="Skupina 44"/>
              <p:cNvGrpSpPr/>
              <p:nvPr/>
            </p:nvGrpSpPr>
            <p:grpSpPr>
              <a:xfrm>
                <a:off x="3779912" y="2708920"/>
                <a:ext cx="1695317" cy="1872208"/>
                <a:chOff x="6693106" y="2636912"/>
                <a:chExt cx="1695317" cy="1872208"/>
              </a:xfrm>
            </p:grpSpPr>
            <p:grpSp>
              <p:nvGrpSpPr>
                <p:cNvPr id="9" name="Skupina 13"/>
                <p:cNvGrpSpPr/>
                <p:nvPr/>
              </p:nvGrpSpPr>
              <p:grpSpPr>
                <a:xfrm>
                  <a:off x="6693106" y="2636912"/>
                  <a:ext cx="1695317" cy="1872208"/>
                  <a:chOff x="2285833" y="1743075"/>
                  <a:chExt cx="4364276"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32" name="Volný tvar 3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Volný tvar 3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olný tvar 36"/>
                  <p:cNvSpPr/>
                  <p:nvPr/>
                </p:nvSpPr>
                <p:spPr>
                  <a:xfrm>
                    <a:off x="2296632" y="5238254"/>
                    <a:ext cx="4353477"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37"/>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Elipsa 29"/>
                <p:cNvSpPr/>
                <p:nvPr/>
              </p:nvSpPr>
              <p:spPr>
                <a:xfrm>
                  <a:off x="7460495" y="4185096"/>
                  <a:ext cx="100811" cy="32003"/>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1" name="Elipsa 40"/>
              <p:cNvSpPr/>
              <p:nvPr/>
            </p:nvSpPr>
            <p:spPr>
              <a:xfrm rot="16200000">
                <a:off x="5236717" y="3638211"/>
                <a:ext cx="100811" cy="32003"/>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2" name="Straight Arrow Connector 13"/>
              <p:cNvCxnSpPr/>
              <p:nvPr/>
            </p:nvCxnSpPr>
            <p:spPr>
              <a:xfrm flipH="1">
                <a:off x="4598651" y="3646034"/>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cxnSp>
          <p:nvCxnSpPr>
            <p:cNvPr id="52" name="Straight Arrow Connector 13"/>
            <p:cNvCxnSpPr/>
            <p:nvPr/>
          </p:nvCxnSpPr>
          <p:spPr>
            <a:xfrm>
              <a:off x="5326519" y="4437112"/>
              <a:ext cx="706755" cy="0"/>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76802" name="Object 2"/>
          <p:cNvGraphicFramePr>
            <a:graphicFrameLocks noChangeAspect="1"/>
          </p:cNvGraphicFramePr>
          <p:nvPr/>
        </p:nvGraphicFramePr>
        <p:xfrm>
          <a:off x="508000" y="2709168"/>
          <a:ext cx="3598863" cy="503238"/>
        </p:xfrm>
        <a:graphic>
          <a:graphicData uri="http://schemas.openxmlformats.org/presentationml/2006/ole">
            <p:oleObj spid="_x0000_s58370" name="Rovnice" r:id="rId4" imgW="1638000" imgH="228600" progId="Equation.3">
              <p:embed/>
            </p:oleObj>
          </a:graphicData>
        </a:graphic>
      </p:graphicFrame>
      <p:graphicFrame>
        <p:nvGraphicFramePr>
          <p:cNvPr id="76803" name="Object 3"/>
          <p:cNvGraphicFramePr>
            <a:graphicFrameLocks noChangeAspect="1"/>
          </p:cNvGraphicFramePr>
          <p:nvPr/>
        </p:nvGraphicFramePr>
        <p:xfrm>
          <a:off x="6553448" y="5546725"/>
          <a:ext cx="280988" cy="307975"/>
        </p:xfrm>
        <a:graphic>
          <a:graphicData uri="http://schemas.openxmlformats.org/presentationml/2006/ole">
            <p:oleObj spid="_x0000_s58371" name="Equation" r:id="rId5" imgW="126720" imgH="139680" progId="Equation.3">
              <p:embed/>
            </p:oleObj>
          </a:graphicData>
        </a:graphic>
      </p:graphicFrame>
      <p:graphicFrame>
        <p:nvGraphicFramePr>
          <p:cNvPr id="76804" name="Object 4"/>
          <p:cNvGraphicFramePr>
            <a:graphicFrameLocks noChangeAspect="1"/>
          </p:cNvGraphicFramePr>
          <p:nvPr/>
        </p:nvGraphicFramePr>
        <p:xfrm>
          <a:off x="7791961" y="4396713"/>
          <a:ext cx="309562" cy="363537"/>
        </p:xfrm>
        <a:graphic>
          <a:graphicData uri="http://schemas.openxmlformats.org/presentationml/2006/ole">
            <p:oleObj spid="_x0000_s58372" name="Equation" r:id="rId6" imgW="139680" imgH="164880" progId="Equation.3">
              <p:embed/>
            </p:oleObj>
          </a:graphicData>
        </a:graphic>
      </p:graphicFrame>
      <p:sp>
        <p:nvSpPr>
          <p:cNvPr id="57" name="Oblouk 56"/>
          <p:cNvSpPr/>
          <p:nvPr/>
        </p:nvSpPr>
        <p:spPr>
          <a:xfrm>
            <a:off x="7380312" y="3972264"/>
            <a:ext cx="720080" cy="864096"/>
          </a:xfrm>
          <a:prstGeom prst="arc">
            <a:avLst>
              <a:gd name="adj1" fmla="val 6993536"/>
              <a:gd name="adj2" fmla="val 11487277"/>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6805" name="Object 5"/>
          <p:cNvGraphicFramePr>
            <a:graphicFrameLocks noChangeAspect="1"/>
          </p:cNvGraphicFramePr>
          <p:nvPr/>
        </p:nvGraphicFramePr>
        <p:xfrm>
          <a:off x="7104943" y="4389563"/>
          <a:ext cx="355600" cy="481012"/>
        </p:xfrm>
        <a:graphic>
          <a:graphicData uri="http://schemas.openxmlformats.org/presentationml/2006/ole">
            <p:oleObj spid="_x0000_s58373" name="Equation" r:id="rId7" imgW="177480" imgH="241200" progId="Equation.3">
              <p:embed/>
            </p:oleObj>
          </a:graphicData>
        </a:graphic>
      </p:graphicFrame>
      <p:cxnSp>
        <p:nvCxnSpPr>
          <p:cNvPr id="58" name="Straight Arrow Connector 13"/>
          <p:cNvCxnSpPr/>
          <p:nvPr/>
        </p:nvCxnSpPr>
        <p:spPr>
          <a:xfrm flipH="1">
            <a:off x="6461703" y="5063231"/>
            <a:ext cx="10607" cy="576064"/>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60" name="Oblouk 59"/>
          <p:cNvSpPr/>
          <p:nvPr/>
        </p:nvSpPr>
        <p:spPr>
          <a:xfrm rot="7890895">
            <a:off x="5727948" y="5352440"/>
            <a:ext cx="1212668" cy="1143504"/>
          </a:xfrm>
          <a:prstGeom prst="arc">
            <a:avLst>
              <a:gd name="adj1" fmla="val 8573965"/>
              <a:gd name="adj2" fmla="val 11031842"/>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6806" name="Object 6"/>
          <p:cNvGraphicFramePr>
            <a:graphicFrameLocks noChangeAspect="1"/>
          </p:cNvGraphicFramePr>
          <p:nvPr/>
        </p:nvGraphicFramePr>
        <p:xfrm>
          <a:off x="6500848" y="4918116"/>
          <a:ext cx="330200" cy="455612"/>
        </p:xfrm>
        <a:graphic>
          <a:graphicData uri="http://schemas.openxmlformats.org/presentationml/2006/ole">
            <p:oleObj spid="_x0000_s58374" name="Equation" r:id="rId8" imgW="164880" imgH="228600" progId="Equation.3">
              <p:embed/>
            </p:oleObj>
          </a:graphicData>
        </a:graphic>
      </p:graphicFrame>
      <p:sp>
        <p:nvSpPr>
          <p:cNvPr id="44" name="Zástupný symbol pro číslo snímku 43"/>
          <p:cNvSpPr>
            <a:spLocks noGrp="1"/>
          </p:cNvSpPr>
          <p:nvPr>
            <p:ph type="sldNum" sz="quarter" idx="12"/>
          </p:nvPr>
        </p:nvSpPr>
        <p:spPr/>
        <p:txBody>
          <a:bodyPr/>
          <a:lstStyle/>
          <a:p>
            <a:pPr>
              <a:defRPr/>
            </a:pPr>
            <a:fld id="{81494967-73EE-4A75-A827-47B02327E019}" type="slidenum">
              <a:rPr lang="en-US" altLang="en-US" smtClean="0"/>
              <a:pPr>
                <a:defRPr/>
              </a:pPr>
              <a:t>9</a:t>
            </a:fld>
            <a:endParaRPr lang="en-US" altLang="en-US"/>
          </a:p>
        </p:txBody>
      </p:sp>
      <p:graphicFrame>
        <p:nvGraphicFramePr>
          <p:cNvPr id="49" name="Object 2"/>
          <p:cNvGraphicFramePr>
            <a:graphicFrameLocks noChangeAspect="1"/>
          </p:cNvGraphicFramePr>
          <p:nvPr/>
        </p:nvGraphicFramePr>
        <p:xfrm>
          <a:off x="319088" y="4711923"/>
          <a:ext cx="4133850" cy="949325"/>
        </p:xfrm>
        <a:graphic>
          <a:graphicData uri="http://schemas.openxmlformats.org/presentationml/2006/ole">
            <p:oleObj spid="_x0000_s58375" name="Rovnice" r:id="rId9" imgW="1879560" imgH="431640" progId="Equation.3">
              <p:embed/>
            </p:oleObj>
          </a:graphicData>
        </a:graphic>
      </p:graphicFrame>
      <p:sp>
        <p:nvSpPr>
          <p:cNvPr id="51" name="Obdélník 50"/>
          <p:cNvSpPr/>
          <p:nvPr/>
        </p:nvSpPr>
        <p:spPr>
          <a:xfrm>
            <a:off x="467544" y="2636912"/>
            <a:ext cx="3672408" cy="720080"/>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Přímá spojovací čára 52"/>
          <p:cNvCxnSpPr/>
          <p:nvPr/>
        </p:nvCxnSpPr>
        <p:spPr>
          <a:xfrm>
            <a:off x="531021" y="3195591"/>
            <a:ext cx="686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Přímá spojovací čára 54"/>
          <p:cNvCxnSpPr/>
          <p:nvPr/>
        </p:nvCxnSpPr>
        <p:spPr>
          <a:xfrm>
            <a:off x="1547664" y="3195591"/>
            <a:ext cx="129614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rot="18481350">
            <a:off x="49629" y="3419322"/>
            <a:ext cx="1213794" cy="369332"/>
          </a:xfrm>
          <a:prstGeom prst="rect">
            <a:avLst/>
          </a:prstGeom>
          <a:noFill/>
        </p:spPr>
        <p:txBody>
          <a:bodyPr wrap="none" rtlCol="0">
            <a:spAutoFit/>
          </a:bodyPr>
          <a:lstStyle/>
          <a:p>
            <a:r>
              <a:rPr lang="en-US" dirty="0" err="1" smtClean="0">
                <a:solidFill>
                  <a:schemeClr val="accent1"/>
                </a:solidFill>
                <a:latin typeface="+mn-lt"/>
              </a:rPr>
              <a:t>w.r.t</a:t>
            </a:r>
            <a:r>
              <a:rPr lang="en-US" dirty="0" smtClean="0">
                <a:solidFill>
                  <a:schemeClr val="accent1"/>
                </a:solidFill>
                <a:latin typeface="+mn-lt"/>
              </a:rPr>
              <a:t>. area</a:t>
            </a:r>
            <a:endParaRPr lang="cs-CZ" dirty="0" smtClean="0">
              <a:solidFill>
                <a:schemeClr val="accent1"/>
              </a:solidFill>
              <a:latin typeface="+mn-lt"/>
            </a:endParaRPr>
          </a:p>
        </p:txBody>
      </p:sp>
      <p:sp>
        <p:nvSpPr>
          <p:cNvPr id="62" name="TextovéPole 61"/>
          <p:cNvSpPr txBox="1"/>
          <p:nvPr/>
        </p:nvSpPr>
        <p:spPr>
          <a:xfrm rot="18481350">
            <a:off x="1411381" y="3376829"/>
            <a:ext cx="1279517" cy="646331"/>
          </a:xfrm>
          <a:prstGeom prst="rect">
            <a:avLst/>
          </a:prstGeom>
          <a:noFill/>
        </p:spPr>
        <p:txBody>
          <a:bodyPr wrap="none" rtlCol="0">
            <a:spAutoFit/>
          </a:bodyPr>
          <a:lstStyle/>
          <a:p>
            <a:r>
              <a:rPr lang="en-US" dirty="0" err="1" smtClean="0">
                <a:solidFill>
                  <a:schemeClr val="accent2"/>
                </a:solidFill>
                <a:latin typeface="+mn-lt"/>
              </a:rPr>
              <a:t>w.r.t</a:t>
            </a:r>
            <a:r>
              <a:rPr lang="en-US" dirty="0" smtClean="0">
                <a:solidFill>
                  <a:schemeClr val="accent2"/>
                </a:solidFill>
                <a:latin typeface="+mn-lt"/>
              </a:rPr>
              <a:t>. </a:t>
            </a:r>
            <a:r>
              <a:rPr lang="en-US" dirty="0" err="1" smtClean="0">
                <a:solidFill>
                  <a:schemeClr val="accent2"/>
                </a:solidFill>
                <a:latin typeface="+mn-lt"/>
              </a:rPr>
              <a:t>proj</a:t>
            </a:r>
            <a:r>
              <a:rPr lang="en-US" dirty="0" smtClean="0">
                <a:solidFill>
                  <a:schemeClr val="accent2"/>
                </a:solidFill>
                <a:latin typeface="+mn-lt"/>
              </a:rPr>
              <a:t>.</a:t>
            </a:r>
            <a:br>
              <a:rPr lang="en-US" dirty="0" smtClean="0">
                <a:solidFill>
                  <a:schemeClr val="accent2"/>
                </a:solidFill>
                <a:latin typeface="+mn-lt"/>
              </a:rPr>
            </a:br>
            <a:r>
              <a:rPr lang="en-US" dirty="0" smtClean="0">
                <a:solidFill>
                  <a:schemeClr val="accent2"/>
                </a:solidFill>
                <a:latin typeface="+mn-lt"/>
              </a:rPr>
              <a:t>solid angle</a:t>
            </a:r>
            <a:endParaRPr lang="cs-CZ" dirty="0" smtClean="0">
              <a:solidFill>
                <a:schemeClr val="accent2"/>
              </a:solidFill>
              <a:latin typeface="+mn-lt"/>
            </a:endParaRPr>
          </a:p>
        </p:txBody>
      </p:sp>
      <p:cxnSp>
        <p:nvCxnSpPr>
          <p:cNvPr id="59" name="Přímá spojovací čára 58"/>
          <p:cNvCxnSpPr/>
          <p:nvPr/>
        </p:nvCxnSpPr>
        <p:spPr>
          <a:xfrm>
            <a:off x="2786449" y="4795522"/>
            <a:ext cx="1488989" cy="345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Přímá spojovací čára 64"/>
          <p:cNvCxnSpPr/>
          <p:nvPr/>
        </p:nvCxnSpPr>
        <p:spPr>
          <a:xfrm>
            <a:off x="2811162" y="5286350"/>
            <a:ext cx="1472806" cy="352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Přímá spojovací čára 67"/>
          <p:cNvCxnSpPr/>
          <p:nvPr/>
        </p:nvCxnSpPr>
        <p:spPr>
          <a:xfrm>
            <a:off x="1619672" y="4813633"/>
            <a:ext cx="1272965" cy="32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Přímá spojovací čára 68"/>
          <p:cNvCxnSpPr/>
          <p:nvPr/>
        </p:nvCxnSpPr>
        <p:spPr>
          <a:xfrm>
            <a:off x="1619672" y="5286350"/>
            <a:ext cx="1272965" cy="322078"/>
          </a:xfrm>
          <a:prstGeom prst="line">
            <a:avLst/>
          </a:prstGeom>
        </p:spPr>
        <p:style>
          <a:lnRef idx="1">
            <a:schemeClr val="accent1"/>
          </a:lnRef>
          <a:fillRef idx="0">
            <a:schemeClr val="accent1"/>
          </a:fillRef>
          <a:effectRef idx="0">
            <a:schemeClr val="accent1"/>
          </a:effectRef>
          <a:fontRef idx="minor">
            <a:schemeClr val="tx1"/>
          </a:fontRef>
        </p:style>
      </p:cxnSp>
      <p:sp>
        <p:nvSpPr>
          <p:cNvPr id="54" name="Zástupný symbol pro zápatí 53"/>
          <p:cNvSpPr>
            <a:spLocks noGrp="1"/>
          </p:cNvSpPr>
          <p:nvPr>
            <p:ph type="ftr" sz="quarter" idx="11"/>
          </p:nvPr>
        </p:nvSpPr>
        <p:spPr/>
        <p:txBody>
          <a:bodyPr/>
          <a:lstStyle/>
          <a:p>
            <a:pPr>
              <a:defRPr/>
            </a:pPr>
            <a:endParaRPr lang="cs-CZ" altLang="en-US" smtClean="0"/>
          </a:p>
          <a:p>
            <a:pPr>
              <a:defRPr/>
            </a:pPr>
            <a:r>
              <a:rPr lang="cs-CZ" altLang="en-US" smtClean="0"/>
              <a:t>Course: </a:t>
            </a:r>
            <a:r>
              <a:rPr lang="en-US" altLang="en-US" smtClean="0"/>
              <a:t>Recent Advances in Light Transport Simulation</a:t>
            </a:r>
          </a:p>
          <a:p>
            <a:pPr>
              <a:defRPr/>
            </a:pPr>
            <a:r>
              <a:rPr lang="en-US" i="1" smtClean="0"/>
              <a:t>Jaroslav K</a:t>
            </a:r>
            <a:r>
              <a:rPr lang="cs-CZ" i="1" smtClean="0"/>
              <a:t>řivánek</a:t>
            </a:r>
            <a:r>
              <a:rPr lang="cs-CZ" smtClean="0"/>
              <a:t> – </a:t>
            </a:r>
            <a:r>
              <a:rPr lang="en-US" smtClean="0"/>
              <a:t>Bidirectional Path Sampling Techniques</a:t>
            </a:r>
            <a:endParaRPr lang="en-US" altLang="en-US" dirty="0"/>
          </a:p>
        </p:txBody>
      </p:sp>
    </p:spTree>
  </p:cSld>
  <p:clrMapOvr>
    <a:masterClrMapping/>
  </p:clrMapOvr>
  <p:transition>
    <p:push dir="d"/>
  </p:transition>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5973</TotalTime>
  <Words>2921</Words>
  <Application>Microsoft Office PowerPoint</Application>
  <PresentationFormat>Předvádění na obrazovce (4:3)</PresentationFormat>
  <Paragraphs>345</Paragraphs>
  <Slides>28</Slides>
  <Notes>28</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28</vt:i4>
      </vt:variant>
    </vt:vector>
  </HeadingPairs>
  <TitlesOfParts>
    <vt:vector size="31" baseType="lpstr">
      <vt:lpstr>Hrany</vt:lpstr>
      <vt:lpstr>Equation</vt:lpstr>
      <vt:lpstr>Rovnice</vt:lpstr>
      <vt:lpstr>Bidirectional Path Sampling Techniques    </vt:lpstr>
      <vt:lpstr>Bidirectional path sampling</vt:lpstr>
      <vt:lpstr>VPL RENDERING   AS A PATH SAMPLING TECHNIQUE</vt:lpstr>
      <vt:lpstr>Instant radiosity – VPL rendering </vt:lpstr>
      <vt:lpstr>VPL contribution</vt:lpstr>
      <vt:lpstr>Clamping</vt:lpstr>
      <vt:lpstr>VPL rendering as a bidirectional  path sampling technique</vt:lpstr>
      <vt:lpstr>VPL rendering as a bidirectional  path sampling technique</vt:lpstr>
      <vt:lpstr>Digression</vt:lpstr>
      <vt:lpstr>VPL rendering as a bidirectional  path sampling technique</vt:lpstr>
      <vt:lpstr>VPL rendering summary</vt:lpstr>
      <vt:lpstr>Combining path sampling Techniques</vt:lpstr>
      <vt:lpstr>All possible bidirectional techniques</vt:lpstr>
      <vt:lpstr>All possible bidirectional techniques</vt:lpstr>
      <vt:lpstr>Multiple Importance Sampling (MIS)</vt:lpstr>
      <vt:lpstr>Multiple Importance Sampling (MIS)</vt:lpstr>
      <vt:lpstr>Bidirectional path tracing</vt:lpstr>
      <vt:lpstr>BPT Implementation</vt:lpstr>
      <vt:lpstr>Results</vt:lpstr>
      <vt:lpstr>Limitations of local path sampling</vt:lpstr>
      <vt:lpstr>Insufficient path sampling techniques</vt:lpstr>
      <vt:lpstr>Insufficient path sampling techniques</vt:lpstr>
      <vt:lpstr>Alternatives to local path sampling</vt:lpstr>
      <vt:lpstr>Nearly there…</vt:lpstr>
      <vt:lpstr>“Path integral” – A historical remark</vt:lpstr>
      <vt:lpstr>Summary</vt:lpstr>
      <vt:lpstr>Acknowledgements</vt:lpstr>
      <vt:lpstr>Thank you!  </vt:lpstr>
    </vt:vector>
  </TitlesOfParts>
  <Company>CTU Prague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Light Transport Simulation - Introduction</dc:title>
  <dc:creator>Jaroslav Křivánek</dc:creator>
  <cp:lastModifiedBy>Jaroslav Křivánek</cp:lastModifiedBy>
  <cp:revision>3550</cp:revision>
  <dcterms:created xsi:type="dcterms:W3CDTF">2006-11-17T09:10:54Z</dcterms:created>
  <dcterms:modified xsi:type="dcterms:W3CDTF">2013-08-06T14:38:42Z</dcterms:modified>
</cp:coreProperties>
</file>